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7" r:id="rId2"/>
    <p:sldId id="258" r:id="rId3"/>
    <p:sldId id="310" r:id="rId4"/>
    <p:sldId id="308" r:id="rId5"/>
    <p:sldId id="309" r:id="rId6"/>
    <p:sldId id="259" r:id="rId7"/>
    <p:sldId id="306" r:id="rId8"/>
    <p:sldId id="307" r:id="rId9"/>
    <p:sldId id="344" r:id="rId10"/>
    <p:sldId id="263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68" r:id="rId20"/>
    <p:sldId id="370" r:id="rId21"/>
    <p:sldId id="319" r:id="rId22"/>
    <p:sldId id="322" r:id="rId23"/>
    <p:sldId id="320" r:id="rId24"/>
    <p:sldId id="321" r:id="rId25"/>
    <p:sldId id="371" r:id="rId26"/>
    <p:sldId id="372" r:id="rId27"/>
    <p:sldId id="323" r:id="rId28"/>
    <p:sldId id="324" r:id="rId29"/>
    <p:sldId id="325" r:id="rId30"/>
    <p:sldId id="365" r:id="rId31"/>
    <p:sldId id="362" r:id="rId32"/>
    <p:sldId id="366" r:id="rId33"/>
    <p:sldId id="367" r:id="rId34"/>
    <p:sldId id="352" r:id="rId35"/>
    <p:sldId id="349" r:id="rId36"/>
    <p:sldId id="351" r:id="rId37"/>
    <p:sldId id="353" r:id="rId38"/>
    <p:sldId id="354" r:id="rId39"/>
    <p:sldId id="327" r:id="rId40"/>
    <p:sldId id="328" r:id="rId41"/>
    <p:sldId id="329" r:id="rId42"/>
    <p:sldId id="330" r:id="rId43"/>
    <p:sldId id="331" r:id="rId44"/>
    <p:sldId id="333" r:id="rId45"/>
    <p:sldId id="332" r:id="rId46"/>
    <p:sldId id="360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5" r:id="rId57"/>
    <p:sldId id="347" r:id="rId58"/>
    <p:sldId id="357" r:id="rId59"/>
    <p:sldId id="346" r:id="rId60"/>
    <p:sldId id="359" r:id="rId61"/>
    <p:sldId id="358" r:id="rId62"/>
    <p:sldId id="355" r:id="rId63"/>
    <p:sldId id="378" r:id="rId64"/>
    <p:sldId id="379" r:id="rId65"/>
    <p:sldId id="380" r:id="rId66"/>
    <p:sldId id="381" r:id="rId67"/>
    <p:sldId id="382" r:id="rId68"/>
    <p:sldId id="383" r:id="rId69"/>
    <p:sldId id="373" r:id="rId70"/>
    <p:sldId id="374" r:id="rId71"/>
    <p:sldId id="375" r:id="rId72"/>
    <p:sldId id="376" r:id="rId73"/>
    <p:sldId id="377" r:id="rId74"/>
    <p:sldId id="356" r:id="rId75"/>
    <p:sldId id="279" r:id="rId7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85" autoAdjust="0"/>
  </p:normalViewPr>
  <p:slideViewPr>
    <p:cSldViewPr>
      <p:cViewPr>
        <p:scale>
          <a:sx n="100" d="100"/>
          <a:sy n="100" d="100"/>
        </p:scale>
        <p:origin x="-194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7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0D3DA-F357-43EF-AB16-C5A31B15CEE1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CACDD-F907-4A82-B456-350BB5506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64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98E43-A980-464E-A4E8-E38DC981E42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572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Weighted C3D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862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862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12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Red:</a:t>
            </a:r>
            <a:r>
              <a:rPr lang="en-US" altLang="zh-CN" baseline="0" dirty="0" smtClean="0"/>
              <a:t> predict</a:t>
            </a:r>
          </a:p>
          <a:p>
            <a:r>
              <a:rPr lang="en-US" altLang="zh-CN" baseline="0" dirty="0" smtClean="0"/>
              <a:t>White: original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263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Whole sequence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263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Advantage of utilizing the whole sequences</a:t>
            </a:r>
          </a:p>
          <a:p>
            <a:pPr lvl="1">
              <a:spcBef>
                <a:spcPts val="1200"/>
              </a:spcBef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263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263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003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52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5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去年我们</a:t>
            </a:r>
            <a:r>
              <a:rPr lang="en-US" altLang="zh-CN" dirty="0" smtClean="0"/>
              <a:t>11</a:t>
            </a:r>
            <a:r>
              <a:rPr lang="zh-CN" altLang="en-US" dirty="0" smtClean="0"/>
              <a:t>名，不好呀</a:t>
            </a:r>
            <a:r>
              <a:rPr lang="en-US" altLang="zh-CN" dirty="0" smtClean="0"/>
              <a:t>;</a:t>
            </a:r>
            <a:r>
              <a:rPr lang="zh-CN" altLang="en-US" dirty="0" smtClean="0"/>
              <a:t>竞赛文章很啰嗦，没有一条很好的主线，不好讲。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658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52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52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忽略</a:t>
            </a:r>
            <a:r>
              <a:rPr lang="zh-CN" altLang="en-US" dirty="0" smtClean="0"/>
              <a:t>语法、语句</a:t>
            </a:r>
            <a:endParaRPr lang="en-US" altLang="zh-CN" dirty="0" smtClean="0"/>
          </a:p>
          <a:p>
            <a:r>
              <a:rPr lang="en-US" altLang="zh-CN" dirty="0" smtClean="0"/>
              <a:t>Generate codebook,</a:t>
            </a:r>
            <a:r>
              <a:rPr lang="en-US" altLang="zh-CN" baseline="0" dirty="0" smtClean="0"/>
              <a:t> generate features.</a:t>
            </a:r>
            <a:r>
              <a:rPr lang="zh-CN" altLang="en-US" baseline="0" dirty="0" smtClean="0"/>
              <a:t>特征维度和码本长度相同。统计</a:t>
            </a:r>
            <a:r>
              <a:rPr lang="en-US" altLang="zh-CN" baseline="0" dirty="0" smtClean="0"/>
              <a:t>patch</a:t>
            </a:r>
            <a:r>
              <a:rPr lang="zh-CN" altLang="en-US" baseline="0" dirty="0" smtClean="0"/>
              <a:t>出现在码本中的直方图。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52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Generate codebook,</a:t>
            </a:r>
            <a:r>
              <a:rPr lang="en-US" altLang="zh-CN" baseline="0" dirty="0" smtClean="0"/>
              <a:t> generate features.</a:t>
            </a:r>
            <a:r>
              <a:rPr lang="zh-CN" altLang="en-US" baseline="0" dirty="0" smtClean="0"/>
              <a:t>特征维度和码本长度相同。统计</a:t>
            </a:r>
            <a:r>
              <a:rPr lang="en-US" altLang="zh-CN" baseline="0" dirty="0" smtClean="0"/>
              <a:t>patch</a:t>
            </a:r>
            <a:r>
              <a:rPr lang="zh-CN" altLang="en-US" baseline="0" dirty="0" smtClean="0"/>
              <a:t>出现在码本中的直方图。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52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Generate codebook,</a:t>
            </a:r>
            <a:r>
              <a:rPr lang="en-US" altLang="zh-CN" baseline="0" dirty="0" smtClean="0"/>
              <a:t> generate features.</a:t>
            </a:r>
            <a:r>
              <a:rPr lang="zh-CN" altLang="en-US" baseline="0" dirty="0" smtClean="0"/>
              <a:t>特征维度和码本长度相同。统计</a:t>
            </a:r>
            <a:r>
              <a:rPr lang="en-US" altLang="zh-CN" baseline="0" dirty="0" smtClean="0"/>
              <a:t>patch</a:t>
            </a:r>
            <a:r>
              <a:rPr lang="zh-CN" altLang="en-US" baseline="0" dirty="0" smtClean="0"/>
              <a:t>出现在码本中的直方图。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对于时序特征集，也是一样的处理，首先提取帧级别特征，聚类，生成马奔，然后统计频率，得到句子级别特征。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52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Generate codebook,</a:t>
            </a:r>
            <a:r>
              <a:rPr lang="en-US" altLang="zh-CN" baseline="0" dirty="0" smtClean="0"/>
              <a:t> generate features.</a:t>
            </a:r>
            <a:r>
              <a:rPr lang="zh-CN" altLang="en-US" baseline="0" dirty="0" smtClean="0"/>
              <a:t>特征维度和码本长度相同。统计</a:t>
            </a:r>
            <a:r>
              <a:rPr lang="en-US" altLang="zh-CN" baseline="0" dirty="0" smtClean="0"/>
              <a:t>patch</a:t>
            </a:r>
            <a:r>
              <a:rPr lang="zh-CN" altLang="en-US" baseline="0" dirty="0" smtClean="0"/>
              <a:t>出现在码本中的直方图。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对于时序特征集，也是一样的处理，首先提取帧级别特征，聚类，生成马奔，然后统计频率，得到句子级别特征。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52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52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Imageset</a:t>
            </a:r>
            <a:r>
              <a:rPr lang="en-US" altLang="zh-CN" baseline="0" dirty="0" smtClean="0"/>
              <a:t>: EmotiW 2016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01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01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01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、浅层、中层、深层加入监督信息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、集成，再加入监督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（多级监督思想）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5105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01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01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01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01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076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音频数据</a:t>
            </a:r>
            <a:r>
              <a:rPr lang="en-US" altLang="zh-CN" dirty="0" smtClean="0"/>
              <a:t>: LSTM</a:t>
            </a:r>
            <a:r>
              <a:rPr lang="zh-CN" altLang="en-US" dirty="0" smtClean="0"/>
              <a:t>对最后时刻编码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57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577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577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577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5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supervised blocks can be stretched out from shallow, intermediate and deep stages simultaneously.</a:t>
            </a:r>
            <a:endParaRPr lang="zh-CN" altLang="zh-CN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510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577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2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2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同时语音识别的瓶颈特征要优于传统特征集。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2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2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577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577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57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510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510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51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510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Temporal Fusion: </a:t>
            </a:r>
            <a:r>
              <a:rPr lang="zh-CN" altLang="en-US" dirty="0" smtClean="0"/>
              <a:t>变长</a:t>
            </a:r>
            <a:r>
              <a:rPr lang="en-US" altLang="zh-CN" dirty="0" smtClean="0"/>
              <a:t>LSTM</a:t>
            </a:r>
          </a:p>
          <a:p>
            <a:r>
              <a:rPr lang="en-US" altLang="zh-CN" dirty="0" smtClean="0"/>
              <a:t>Get both scores and features</a:t>
            </a:r>
          </a:p>
          <a:p>
            <a:r>
              <a:rPr lang="en-US" altLang="zh-CN" dirty="0" smtClean="0"/>
              <a:t>Discuss fusion</a:t>
            </a:r>
          </a:p>
          <a:p>
            <a:r>
              <a:rPr lang="en-US" altLang="zh-CN" dirty="0" smtClean="0"/>
              <a:t>MIL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可以再</a:t>
            </a:r>
            <a:r>
              <a:rPr lang="zh-CN" altLang="en-US" baseline="0" dirty="0" smtClean="0"/>
              <a:t>看看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CACDD-F907-4A82-B456-350BB55061F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86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911" y="0"/>
            <a:ext cx="9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3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" y="0"/>
            <a:ext cx="9141262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655562"/>
          </a:xfrm>
          <a:prstGeom prst="rect">
            <a:avLst/>
          </a:prstGeom>
        </p:spPr>
        <p:txBody>
          <a:bodyPr anchor="ctr" anchorCtr="0"/>
          <a:lstStyle>
            <a:lvl1pPr>
              <a:defRPr b="0" baseline="0">
                <a:latin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4" name="直接连接符 13"/>
          <p:cNvCxnSpPr/>
          <p:nvPr userDrawn="1"/>
        </p:nvCxnSpPr>
        <p:spPr>
          <a:xfrm>
            <a:off x="274944" y="1009632"/>
            <a:ext cx="8693211" cy="1027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D3628209-0BC4-44E2-B865-5CC95FAF5A8B}" type="datetime1">
              <a:rPr lang="zh-CN" altLang="en-US" smtClean="0"/>
              <a:pPr/>
              <a:t>2018/4/9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00364" y="638177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53854" y="6410816"/>
            <a:ext cx="47369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A2350F3-3506-4728-BBC4-1992B8263B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826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6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284" y="0"/>
            <a:ext cx="9291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9.wmf"/><Relationship Id="rId4" Type="http://schemas.openxmlformats.org/officeDocument/2006/relationships/image" Target="../media/image41.png"/><Relationship Id="rId9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sandberg/facene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cvondrick/soundnet" TargetMode="External"/><Relationship Id="rId4" Type="http://schemas.openxmlformats.org/officeDocument/2006/relationships/hyperlink" Target="https://github.com/facebook/C3D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hyperlink" Target="http://www.di.ens.fr/willow/research/netvla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78690" y="2651394"/>
            <a:ext cx="6065310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b="1" dirty="0" smtClean="0"/>
              <a:t>Multi-model Emotion Recognition </a:t>
            </a:r>
          </a:p>
          <a:p>
            <a:r>
              <a:rPr lang="en-US" altLang="zh-CN" sz="3200" b="1" dirty="0" smtClean="0"/>
              <a:t>— </a:t>
            </a:r>
            <a:r>
              <a:rPr lang="en-US" altLang="zh-CN" sz="3200" b="1" dirty="0" smtClean="0"/>
              <a:t>Summary </a:t>
            </a:r>
            <a:r>
              <a:rPr lang="en-US" altLang="zh-CN" sz="3200" b="1" dirty="0"/>
              <a:t>of </a:t>
            </a:r>
            <a:r>
              <a:rPr lang="en-US" altLang="zh-CN" sz="3200" b="1" dirty="0" smtClean="0"/>
              <a:t>EmotiW </a:t>
            </a:r>
            <a:r>
              <a:rPr lang="en-US" altLang="zh-CN" sz="3200" b="1" dirty="0"/>
              <a:t>challenges</a:t>
            </a:r>
            <a:endParaRPr lang="zh-CN" altLang="en-US" sz="3200" b="1" dirty="0"/>
          </a:p>
        </p:txBody>
      </p:sp>
      <p:sp>
        <p:nvSpPr>
          <p:cNvPr id="4" name="文本框 2"/>
          <p:cNvSpPr txBox="1"/>
          <p:nvPr/>
        </p:nvSpPr>
        <p:spPr>
          <a:xfrm>
            <a:off x="2512357" y="4522006"/>
            <a:ext cx="5365479" cy="86946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800" dirty="0" err="1" smtClean="0">
                <a:solidFill>
                  <a:srgbClr val="000066"/>
                </a:solidFill>
              </a:rPr>
              <a:t>Zheng</a:t>
            </a:r>
            <a:r>
              <a:rPr lang="en-US" altLang="zh-CN" sz="2800" dirty="0" smtClean="0">
                <a:solidFill>
                  <a:srgbClr val="000066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66"/>
                </a:solidFill>
              </a:rPr>
              <a:t>Lian</a:t>
            </a:r>
            <a:endParaRPr lang="en-US" altLang="zh-CN" sz="2800" dirty="0" smtClean="0">
              <a:solidFill>
                <a:srgbClr val="000066"/>
              </a:solidFill>
            </a:endParaRPr>
          </a:p>
          <a:p>
            <a:pPr algn="ctr"/>
            <a:r>
              <a:rPr lang="en-US" altLang="zh-CN" sz="2400" dirty="0" smtClean="0">
                <a:solidFill>
                  <a:srgbClr val="000066"/>
                </a:solidFill>
              </a:rPr>
              <a:t>2018-04-11</a:t>
            </a:r>
            <a:endParaRPr lang="zh-CN" altLang="en-US" sz="2400" dirty="0">
              <a:solidFill>
                <a:srgbClr val="00006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0"/>
            <a:ext cx="7639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4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7"/>
    </mc:Choice>
    <mc:Fallback>
      <p:transition spd="slow" advTm="1224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5122912" cy="655562"/>
          </a:xfrm>
        </p:spPr>
        <p:txBody>
          <a:bodyPr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2800" dirty="0"/>
              <a:t>2.1 EmotiW 2017 1</a:t>
            </a:r>
            <a:r>
              <a:rPr lang="en-US" altLang="zh-CN" sz="2800" baseline="30000" dirty="0"/>
              <a:t>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Champions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en-US" altLang="zh-CN" dirty="0" smtClean="0"/>
              <a:t> Top </a:t>
            </a:r>
            <a:r>
              <a:rPr lang="en-US" altLang="zh-CN" dirty="0"/>
              <a:t>performance</a:t>
            </a:r>
            <a:r>
              <a:rPr lang="zh-CN" altLang="zh-CN" dirty="0" smtClean="0"/>
              <a:t>：</a:t>
            </a:r>
            <a:r>
              <a:rPr lang="en-US" altLang="zh-CN" dirty="0" smtClean="0"/>
              <a:t>60.34%</a:t>
            </a:r>
            <a:endParaRPr lang="zh-CN" altLang="zh-CN" dirty="0"/>
          </a:p>
          <a:p>
            <a:pPr>
              <a:spcBef>
                <a:spcPts val="1200"/>
              </a:spcBef>
            </a:pPr>
            <a:r>
              <a:rPr lang="en-US" altLang="zh-CN" dirty="0" smtClean="0"/>
              <a:t>Highlight: Design architectures for image classifiers without considering temporal information</a:t>
            </a:r>
          </a:p>
          <a:p>
            <a:pPr>
              <a:spcBef>
                <a:spcPts val="1200"/>
              </a:spcBef>
            </a:pPr>
            <a:endParaRPr lang="en-US" altLang="zh-CN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6849" y="3212976"/>
            <a:ext cx="860444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3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20"/>
    </mc:Choice>
    <mc:Fallback>
      <p:transition spd="slow" advTm="6332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5194920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2.1 EmotiW 2017 1</a:t>
            </a:r>
            <a:r>
              <a:rPr lang="en-US" altLang="zh-CN" sz="2800" baseline="30000" dirty="0"/>
              <a:t>st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411" y="1124744"/>
            <a:ext cx="8748464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Architecture: They present </a:t>
            </a:r>
            <a:r>
              <a:rPr lang="en-US" altLang="zh-CN" dirty="0"/>
              <a:t>a new learning method named </a:t>
            </a:r>
            <a:r>
              <a:rPr lang="en-US" altLang="zh-CN" b="1" dirty="0"/>
              <a:t>Supervised Scoring Ensemble (</a:t>
            </a:r>
            <a:r>
              <a:rPr lang="en-US" altLang="zh-CN" b="1" dirty="0" smtClean="0"/>
              <a:t>SSE)</a:t>
            </a:r>
            <a:r>
              <a:rPr lang="en-US" altLang="zh-CN" dirty="0" smtClean="0"/>
              <a:t>.</a:t>
            </a:r>
          </a:p>
          <a:p>
            <a:pPr lvl="1">
              <a:spcBef>
                <a:spcPts val="1200"/>
              </a:spcBef>
            </a:pPr>
            <a:r>
              <a:rPr lang="en-US" altLang="zh-CN" b="1" dirty="0"/>
              <a:t>(1) Supervised </a:t>
            </a:r>
            <a:r>
              <a:rPr lang="en-US" altLang="zh-CN" b="1" dirty="0" smtClean="0"/>
              <a:t>Blocks  (2) Scoring Connection Layer</a:t>
            </a:r>
            <a:endParaRPr lang="en-US" altLang="zh-CN" dirty="0" smtClean="0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-363" y="2780928"/>
            <a:ext cx="9045867" cy="39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0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13"/>
    </mc:Choice>
    <mc:Fallback>
      <p:transition spd="slow" advTm="9461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5122912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2.1 EmotiW 2017 1</a:t>
            </a:r>
            <a:r>
              <a:rPr lang="en-US" altLang="zh-CN" sz="2800" baseline="30000" dirty="0"/>
              <a:t>st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411" y="1124744"/>
            <a:ext cx="8748464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Architecture: SSE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en-US" altLang="zh-CN" dirty="0"/>
              <a:t>Supervised </a:t>
            </a:r>
            <a:r>
              <a:rPr lang="en-US" altLang="zh-CN" dirty="0" smtClean="0"/>
              <a:t>Blocks</a:t>
            </a: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835696" y="1697857"/>
            <a:ext cx="590886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9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1"/>
    </mc:Choice>
    <mc:Fallback>
      <p:transition spd="slow" advTm="1073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5122912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2.1 EmotiW 2017 1</a:t>
            </a:r>
            <a:r>
              <a:rPr lang="en-US" altLang="zh-CN" sz="2800" baseline="30000" dirty="0"/>
              <a:t>st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411" y="1124744"/>
            <a:ext cx="8748464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Architecture: SSE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en-US" altLang="zh-CN" dirty="0"/>
              <a:t>Scoring Connection </a:t>
            </a:r>
            <a:r>
              <a:rPr lang="en-US" altLang="zh-CN" dirty="0" smtClean="0"/>
              <a:t>Layer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(b) Element-wise </a:t>
            </a:r>
            <a:r>
              <a:rPr lang="en-US" altLang="zh-CN" dirty="0"/>
              <a:t>scoring connection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(c) </a:t>
            </a:r>
            <a:r>
              <a:rPr lang="en-US" altLang="zh-CN" dirty="0" err="1" smtClean="0"/>
              <a:t>Concatenative</a:t>
            </a:r>
            <a:r>
              <a:rPr lang="en-US" altLang="zh-CN" dirty="0" smtClean="0"/>
              <a:t> </a:t>
            </a:r>
            <a:r>
              <a:rPr lang="en-US" altLang="zh-CN" dirty="0"/>
              <a:t>scoring connection</a:t>
            </a:r>
            <a:endParaRPr lang="en-US" altLang="zh-CN" dirty="0" smtClean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60" y="2636912"/>
            <a:ext cx="8280920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58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4"/>
    </mc:Choice>
    <mc:Fallback>
      <p:transition spd="slow" advTm="1237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5050904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2.1 EmotiW 2017 1</a:t>
            </a:r>
            <a:r>
              <a:rPr lang="en-US" altLang="zh-CN" sz="2800" baseline="30000" dirty="0"/>
              <a:t>st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411" y="1124744"/>
            <a:ext cx="8748464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Architecture Example1: </a:t>
            </a:r>
            <a:r>
              <a:rPr lang="en-US" altLang="zh-CN" dirty="0"/>
              <a:t>SSE-Resnet-50</a:t>
            </a:r>
            <a:endParaRPr lang="en-US" altLang="zh-CN" dirty="0" smtClean="0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835696" y="1745432"/>
            <a:ext cx="554461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3"/>
    </mc:Choice>
    <mc:Fallback>
      <p:transition spd="slow" advTm="482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906888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2.1 EmotiW 2017 1</a:t>
            </a:r>
            <a:r>
              <a:rPr lang="en-US" altLang="zh-CN" sz="2800" baseline="30000" dirty="0"/>
              <a:t>st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411" y="1124744"/>
            <a:ext cx="8748464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Architecture Example2: </a:t>
            </a:r>
            <a:r>
              <a:rPr lang="en-US" altLang="zh-CN" dirty="0"/>
              <a:t>SSE-DenseNet-121</a:t>
            </a:r>
            <a:endParaRPr lang="en-US" altLang="zh-CN" dirty="0" smtClean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63688" y="1556792"/>
            <a:ext cx="5616624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94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5"/>
    </mc:Choice>
    <mc:Fallback>
      <p:transition spd="slow" advTm="497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5050904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2.1 EmotiW 2017 1</a:t>
            </a:r>
            <a:r>
              <a:rPr lang="en-US" altLang="zh-CN" sz="2800" baseline="30000" dirty="0"/>
              <a:t>st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411" y="1124744"/>
            <a:ext cx="8748464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Architecture Example3: </a:t>
            </a:r>
            <a:r>
              <a:rPr lang="en-US" altLang="zh-CN" dirty="0" smtClean="0"/>
              <a:t>SSE-</a:t>
            </a:r>
            <a:r>
              <a:rPr lang="en-US" altLang="zh-CN" dirty="0" err="1" smtClean="0"/>
              <a:t>HoloNet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err="1" smtClean="0"/>
              <a:t>HoloNet</a:t>
            </a:r>
            <a:r>
              <a:rPr lang="en-US" altLang="zh-CN" dirty="0" smtClean="0"/>
              <a:t>: Their EmotiW2016 methods</a:t>
            </a:r>
            <a:endParaRPr lang="en-US" altLang="zh-CN" dirty="0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691680" y="2227337"/>
            <a:ext cx="5909445" cy="44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7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7"/>
    </mc:Choice>
    <mc:Fallback>
      <p:transition spd="slow" advTm="326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6"/>
            <a:ext cx="4906888" cy="705561"/>
          </a:xfrm>
        </p:spPr>
        <p:txBody>
          <a:bodyPr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2800" dirty="0"/>
              <a:t>2.2 EmotiW 2017 4</a:t>
            </a:r>
            <a:r>
              <a:rPr lang="en-US" altLang="zh-CN" sz="2800" baseline="30000" dirty="0"/>
              <a:t>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4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 </a:t>
            </a:r>
            <a:r>
              <a:rPr lang="en-US" altLang="zh-CN" dirty="0" smtClean="0"/>
              <a:t>58.80%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Highlight: </a:t>
            </a:r>
            <a:r>
              <a:rPr lang="en-US" altLang="zh-CN" b="1" dirty="0" smtClean="0"/>
              <a:t>EmotiW2016 champions’ method</a:t>
            </a:r>
            <a:r>
              <a:rPr lang="en-US" altLang="zh-CN" dirty="0" smtClean="0"/>
              <a:t> </a:t>
            </a:r>
            <a:r>
              <a:rPr lang="en-US" altLang="zh-CN" dirty="0" smtClean="0"/>
              <a:t>+ </a:t>
            </a:r>
            <a:r>
              <a:rPr lang="en-US" altLang="zh-CN" b="1" dirty="0" smtClean="0"/>
              <a:t>temporal fusion</a:t>
            </a:r>
            <a:r>
              <a:rPr lang="en-US" altLang="zh-CN" dirty="0" smtClean="0"/>
              <a:t>(C3D-LSTM and VGG-LSTM)</a:t>
            </a:r>
            <a:r>
              <a:rPr lang="en-US" altLang="zh-CN" dirty="0"/>
              <a:t> + </a:t>
            </a:r>
            <a:r>
              <a:rPr lang="en-US" altLang="zh-CN" b="1" dirty="0" smtClean="0"/>
              <a:t>multimodal fusion </a:t>
            </a:r>
            <a:r>
              <a:rPr lang="en-US" altLang="zh-CN" dirty="0" smtClean="0"/>
              <a:t>(</a:t>
            </a:r>
            <a:r>
              <a:rPr lang="en-US" altLang="zh-CN" dirty="0"/>
              <a:t>majority vote, mean, ModDrop, Score Tree, Weighted mean)</a:t>
            </a:r>
            <a:endParaRPr lang="en-US" altLang="zh-CN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851282"/>
            <a:ext cx="9069364" cy="202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49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080"/>
    </mc:Choice>
    <mc:Fallback>
      <p:transition spd="slow" advTm="17608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978896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2.2 EmotiW 2017 4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Architecture:</a:t>
            </a:r>
            <a:endParaRPr lang="en-US" altLang="zh-CN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3080" y="1916832"/>
            <a:ext cx="907300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8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50"/>
    </mc:Choice>
    <mc:Fallback>
      <p:transition spd="slow" advTm="4735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978896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2.2 EmotiW 2017 4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8568952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Audio Features: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OpenSMILE: </a:t>
            </a:r>
            <a:r>
              <a:rPr lang="en-US" altLang="zh-CN" dirty="0"/>
              <a:t>emobase2010</a:t>
            </a:r>
            <a:r>
              <a:rPr lang="en-US" altLang="zh-CN" dirty="0"/>
              <a:t> </a:t>
            </a:r>
            <a:r>
              <a:rPr lang="en-US" altLang="zh-CN" dirty="0" smtClean="0"/>
              <a:t>configuration file, 1582-D features</a:t>
            </a:r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>
              <a:spcBef>
                <a:spcPts val="1200"/>
              </a:spcBef>
            </a:pPr>
            <a:r>
              <a:rPr lang="en-US" altLang="zh-CN" dirty="0" smtClean="0"/>
              <a:t>Visual Features: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VGGFace: </a:t>
            </a:r>
            <a:r>
              <a:rPr lang="en-US" altLang="zh-CN" dirty="0"/>
              <a:t>The images of the FER 2013 dataset [20] are first processed by detecting and aligning </a:t>
            </a:r>
            <a:r>
              <a:rPr lang="en-US" altLang="zh-CN" dirty="0" smtClean="0"/>
              <a:t>faces</a:t>
            </a:r>
            <a:r>
              <a:rPr lang="en-US" altLang="zh-CN" dirty="0"/>
              <a:t>, </a:t>
            </a:r>
            <a:r>
              <a:rPr lang="en-US" altLang="zh-CN" b="1" dirty="0"/>
              <a:t>followed with the same aligned method in </a:t>
            </a:r>
            <a:r>
              <a:rPr lang="en-US" altLang="zh-CN" b="1" dirty="0" smtClean="0"/>
              <a:t>the AFEW </a:t>
            </a:r>
            <a:r>
              <a:rPr lang="en-US" altLang="zh-CN" b="1" dirty="0"/>
              <a:t>preprocessing</a:t>
            </a:r>
            <a:r>
              <a:rPr lang="en-US" altLang="zh-CN" dirty="0"/>
              <a:t>. Then they fine-tune the VGG-face model on FER 2013 </a:t>
            </a:r>
            <a:r>
              <a:rPr lang="en-US" altLang="zh-CN" dirty="0" smtClean="0"/>
              <a:t>dataset.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C3D: pre-trained on </a:t>
            </a:r>
            <a:r>
              <a:rPr lang="en-US" altLang="zh-CN" dirty="0"/>
              <a:t>’sport1m</a:t>
            </a:r>
            <a:r>
              <a:rPr lang="en-US" altLang="zh-CN" dirty="0" smtClean="0"/>
              <a:t>’ and fintuned on the challenge dataset.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185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99"/>
    </mc:Choice>
    <mc:Fallback>
      <p:transition spd="slow" advTm="6229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640960" cy="5544616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zh-CN" dirty="0" smtClean="0"/>
              <a:t>1. Introduction</a:t>
            </a:r>
          </a:p>
          <a:p>
            <a:pPr marL="0" indent="0">
              <a:spcBef>
                <a:spcPts val="1200"/>
              </a:spcBef>
              <a:buNone/>
            </a:pPr>
            <a:endParaRPr lang="en-US" altLang="zh-CN" dirty="0" smtClean="0"/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CN" dirty="0" smtClean="0"/>
              <a:t>2. Methods</a:t>
            </a:r>
          </a:p>
          <a:p>
            <a:pPr marL="0" lvl="0" indent="0">
              <a:spcBef>
                <a:spcPts val="1200"/>
              </a:spcBef>
              <a:buNone/>
            </a:pPr>
            <a:endParaRPr lang="en-US" altLang="zh-CN" dirty="0" smtClean="0"/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CN" dirty="0" smtClean="0"/>
              <a:t>3. Trend</a:t>
            </a:r>
          </a:p>
          <a:p>
            <a:pPr marL="0" lvl="0" indent="0">
              <a:spcBef>
                <a:spcPts val="1200"/>
              </a:spcBef>
              <a:buNone/>
            </a:pPr>
            <a:endParaRPr lang="en-US" altLang="zh-CN" dirty="0"/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CN" dirty="0"/>
              <a:t>4</a:t>
            </a:r>
            <a:r>
              <a:rPr lang="en-US" altLang="zh-CN" dirty="0" smtClean="0"/>
              <a:t>. Conclusion</a:t>
            </a:r>
          </a:p>
          <a:p>
            <a:pPr lvl="0">
              <a:spcBef>
                <a:spcPts val="1200"/>
              </a:spcBef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23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9"/>
    </mc:Choice>
    <mc:Fallback>
      <p:transition spd="slow" advTm="290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978896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2.2 EmotiW 2017 4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/>
              <a:t>Per Modality Temporal </a:t>
            </a:r>
            <a:r>
              <a:rPr lang="en-US" altLang="zh-CN" dirty="0" smtClean="0"/>
              <a:t>Fusion</a:t>
            </a:r>
          </a:p>
          <a:p>
            <a:pPr lvl="1">
              <a:spcBef>
                <a:spcPts val="1200"/>
              </a:spcBef>
            </a:pPr>
            <a:r>
              <a:rPr lang="en-US" altLang="zh-CN" b="1" dirty="0" smtClean="0"/>
              <a:t>Variable </a:t>
            </a:r>
            <a:r>
              <a:rPr lang="en-US" altLang="zh-CN" b="1" dirty="0"/>
              <a:t>length </a:t>
            </a:r>
            <a:r>
              <a:rPr lang="en-US" altLang="zh-CN" b="1" dirty="0" smtClean="0"/>
              <a:t>LSTM</a:t>
            </a:r>
            <a:r>
              <a:rPr lang="en-US" altLang="zh-CN" dirty="0" smtClean="0"/>
              <a:t>: VGG-LSTM </a:t>
            </a:r>
            <a:r>
              <a:rPr lang="en-US" altLang="zh-CN" dirty="0"/>
              <a:t>and C3D-LSTM 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They are </a:t>
            </a:r>
            <a:r>
              <a:rPr lang="en-US" altLang="zh-CN" dirty="0"/>
              <a:t>used to give one </a:t>
            </a:r>
            <a:r>
              <a:rPr lang="en-US" altLang="zh-CN" dirty="0" smtClean="0"/>
              <a:t>description vector </a:t>
            </a:r>
            <a:r>
              <a:rPr lang="en-US" altLang="zh-CN" dirty="0"/>
              <a:t>(output of the </a:t>
            </a:r>
            <a:r>
              <a:rPr lang="en-US" altLang="zh-CN" dirty="0" smtClean="0"/>
              <a:t>final </a:t>
            </a:r>
            <a:r>
              <a:rPr lang="en-US" altLang="zh-CN" dirty="0"/>
              <a:t>fully connected layer of the LSTM) </a:t>
            </a:r>
            <a:r>
              <a:rPr lang="en-US" altLang="zh-CN" dirty="0" smtClean="0"/>
              <a:t>and one </a:t>
            </a:r>
            <a:r>
              <a:rPr lang="en-US" altLang="zh-CN" dirty="0"/>
              <a:t>softmax score for each </a:t>
            </a:r>
            <a:r>
              <a:rPr lang="en-US" altLang="zh-CN" dirty="0" smtClean="0"/>
              <a:t>video.</a:t>
            </a:r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C3D: overlap or non-overlap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3578746" cy="73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30" y="4509120"/>
            <a:ext cx="5379293" cy="228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00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57"/>
    </mc:Choice>
    <mc:Fallback>
      <p:transition spd="slow" advTm="4975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5122912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2.2 EmotiW 2017 4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Multimodal Fusion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Baseline </a:t>
            </a:r>
            <a:r>
              <a:rPr lang="en-US" altLang="zh-CN" dirty="0"/>
              <a:t>score </a:t>
            </a:r>
            <a:r>
              <a:rPr lang="en-US" altLang="zh-CN" dirty="0" smtClean="0"/>
              <a:t>fusion: “Majority vote” and “mean”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Weighted mean:</a:t>
            </a:r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/>
              <a:t>Fully connected neural network with modality drop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Score trees</a:t>
            </a:r>
          </a:p>
          <a:p>
            <a:pPr lvl="1">
              <a:spcBef>
                <a:spcPts val="1200"/>
              </a:spcBef>
            </a:pP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164140"/>
            <a:ext cx="19335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31" y="3222518"/>
            <a:ext cx="246697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45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8"/>
    </mc:Choice>
    <mc:Fallback>
      <p:transition spd="slow" advTm="878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5194920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2.2 EmotiW 2017 4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Multimodal Fusion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 </a:t>
            </a:r>
            <a:r>
              <a:rPr lang="en-US" altLang="zh-CN" dirty="0" smtClean="0"/>
              <a:t>Fully </a:t>
            </a:r>
            <a:r>
              <a:rPr lang="en-US" altLang="zh-CN" dirty="0"/>
              <a:t>connected neural network with modality </a:t>
            </a:r>
            <a:r>
              <a:rPr lang="en-US" altLang="zh-CN" dirty="0" smtClean="0"/>
              <a:t>drop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Original paper</a:t>
            </a:r>
            <a:r>
              <a:rPr lang="en-US" altLang="zh-CN" dirty="0"/>
              <a:t>: </a:t>
            </a:r>
            <a:r>
              <a:rPr lang="en-US" altLang="zh-CN" dirty="0" smtClean="0"/>
              <a:t>“ModDrop</a:t>
            </a:r>
            <a:r>
              <a:rPr lang="en-US" altLang="zh-CN" dirty="0"/>
              <a:t>: Adaptive Multi-Modal Gesture </a:t>
            </a:r>
            <a:r>
              <a:rPr lang="en-US" altLang="zh-CN" dirty="0" smtClean="0"/>
              <a:t>Recognition” (TPAMI 2016)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Target: learning </a:t>
            </a:r>
            <a:r>
              <a:rPr lang="en-US" altLang="zh-CN" dirty="0"/>
              <a:t>the </a:t>
            </a:r>
            <a:r>
              <a:rPr lang="en-US" altLang="zh-CN" dirty="0" smtClean="0"/>
              <a:t>cross modality </a:t>
            </a:r>
            <a:r>
              <a:rPr lang="en-US" altLang="zh-CN" dirty="0"/>
              <a:t>correlations while keeping </a:t>
            </a:r>
            <a:r>
              <a:rPr lang="en-US" altLang="zh-CN" dirty="0" smtClean="0"/>
              <a:t>unimodal information.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939970"/>
            <a:ext cx="5199970" cy="289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475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2"/>
    </mc:Choice>
    <mc:Fallback>
      <p:transition spd="slow" advTm="374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834880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2.2 EmotiW 2017 4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640960" cy="573325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Multimodal Fusion 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en-US" altLang="zh-CN" dirty="0" smtClean="0"/>
              <a:t> Fully </a:t>
            </a:r>
            <a:r>
              <a:rPr lang="en-US" altLang="zh-CN" dirty="0"/>
              <a:t>connected neural network with modality </a:t>
            </a:r>
            <a:r>
              <a:rPr lang="en-US" altLang="zh-CN" dirty="0" smtClean="0"/>
              <a:t>drop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Loss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/>
              <a:t>An important step to make convergence possible with </a:t>
            </a:r>
            <a:r>
              <a:rPr lang="en-US" altLang="zh-CN" dirty="0" smtClean="0"/>
              <a:t>ModDrop is </a:t>
            </a:r>
            <a:r>
              <a:rPr lang="en-US" altLang="zh-CN" dirty="0"/>
              <a:t>to first learn the fusion without cross-modality. 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Training process:</a:t>
            </a:r>
            <a:r>
              <a:rPr lang="en-US" altLang="zh-CN" i="1" dirty="0" smtClean="0"/>
              <a:t> </a:t>
            </a:r>
            <a:r>
              <a:rPr lang="en-US" altLang="zh-CN" b="1" i="1" dirty="0" err="1"/>
              <a:t>γ</a:t>
            </a:r>
            <a:r>
              <a:rPr lang="en-US" altLang="zh-CN" sz="1100" b="1" i="1" dirty="0" err="1"/>
              <a:t>md</a:t>
            </a:r>
            <a:r>
              <a:rPr lang="en-US" altLang="zh-CN" b="1" dirty="0" smtClean="0"/>
              <a:t> decreases through time</a:t>
            </a:r>
            <a:r>
              <a:rPr lang="en-US" altLang="zh-CN" dirty="0" smtClean="0"/>
              <a:t>. </a:t>
            </a:r>
            <a:endParaRPr lang="en-US" altLang="zh-CN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7" y="3429000"/>
            <a:ext cx="4464496" cy="118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01" y="4645893"/>
            <a:ext cx="2174063" cy="72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300" y="1988840"/>
            <a:ext cx="4752528" cy="139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949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4"/>
    </mc:Choice>
    <mc:Fallback>
      <p:transition spd="slow" advTm="303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978896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2.2 EmotiW 2017 4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Multimodal Fusion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 </a:t>
            </a:r>
            <a:r>
              <a:rPr lang="en-US" altLang="zh-CN" dirty="0" smtClean="0"/>
              <a:t>Score </a:t>
            </a:r>
            <a:r>
              <a:rPr lang="en-US" altLang="zh-CN" dirty="0" smtClean="0"/>
              <a:t>trees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A</a:t>
            </a:r>
            <a:r>
              <a:rPr lang="en-US" altLang="zh-CN" dirty="0" smtClean="0"/>
              <a:t>n hierarchical </a:t>
            </a:r>
            <a:r>
              <a:rPr lang="en-US" altLang="zh-CN" dirty="0"/>
              <a:t>approach allowing to combine scores (late fusion) </a:t>
            </a:r>
            <a:r>
              <a:rPr lang="en-US" altLang="zh-CN" dirty="0" smtClean="0"/>
              <a:t>and features </a:t>
            </a:r>
            <a:r>
              <a:rPr lang="en-US" altLang="zh-CN" dirty="0"/>
              <a:t>(early fusion) at diﬀerent </a:t>
            </a:r>
            <a:r>
              <a:rPr lang="en-US" altLang="zh-CN" dirty="0" smtClean="0"/>
              <a:t>levels.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marL="457200" lvl="1" indent="0">
              <a:spcBef>
                <a:spcPts val="1200"/>
              </a:spcBef>
              <a:buNone/>
            </a:pPr>
            <a:r>
              <a:rPr lang="en-US" altLang="zh-CN" dirty="0" smtClean="0"/>
              <a:t>     Predict</a:t>
            </a:r>
            <a:r>
              <a:rPr lang="en-US" altLang="zh-CN" dirty="0" smtClean="0"/>
              <a:t>: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altLang="zh-CN" dirty="0" smtClean="0"/>
              <a:t>     Original</a:t>
            </a:r>
            <a:r>
              <a:rPr lang="en-US" altLang="zh-CN" dirty="0" smtClean="0"/>
              <a:t>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3" y="2491762"/>
            <a:ext cx="4468340" cy="4331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45292"/>
            <a:ext cx="4762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327" y="3974579"/>
            <a:ext cx="4476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7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834880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2.2 EmotiW 2017 4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Result analysis: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VGG-LSTM: Compared with Fan et al.: Advantage of utilizing the </a:t>
            </a:r>
            <a:r>
              <a:rPr lang="en-US" altLang="zh-CN" dirty="0"/>
              <a:t>whole </a:t>
            </a:r>
            <a:r>
              <a:rPr lang="en-US" altLang="zh-CN" dirty="0" smtClean="0"/>
              <a:t>sequences</a:t>
            </a:r>
            <a:endParaRPr lang="en-US" altLang="zh-CN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62865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8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834880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2.2 EmotiW 2017 4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Result analysis: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C3D-LSTM: ‘Method’ refers to the ‘training method’</a:t>
            </a:r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Audio: 36.5% (worse than 39.8% [in “Spatiotemporal </a:t>
            </a:r>
            <a:r>
              <a:rPr lang="en-US" altLang="zh-CN" dirty="0"/>
              <a:t>Networks for Video </a:t>
            </a:r>
            <a:r>
              <a:rPr lang="en-US" altLang="zh-CN" dirty="0" smtClean="0"/>
              <a:t>Emotion Recognition”]), which shows that NN is worse than SVM.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303512"/>
            <a:ext cx="5010870" cy="2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3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834880" cy="655562"/>
          </a:xfrm>
        </p:spPr>
        <p:txBody>
          <a:bodyPr>
            <a:normAutofit/>
          </a:bodyPr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2.2 EmotiW 2017 4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Result analysis: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Weighted mean is still the best fusion method according to the Test accuracy</a:t>
            </a:r>
            <a:r>
              <a:rPr lang="en-US" altLang="zh-CN" dirty="0" smtClean="0"/>
              <a:t>. (Note: less parameters are better)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Good </a:t>
            </a:r>
            <a:r>
              <a:rPr lang="en-US" altLang="zh-CN" dirty="0"/>
              <a:t>performance on the </a:t>
            </a:r>
            <a:r>
              <a:rPr lang="en-US" altLang="zh-CN" dirty="0" smtClean="0"/>
              <a:t>validation set </a:t>
            </a:r>
            <a:r>
              <a:rPr lang="en-US" altLang="zh-CN" dirty="0"/>
              <a:t>is not a warranty to good performance on the test </a:t>
            </a:r>
            <a:r>
              <a:rPr lang="en-US" altLang="zh-CN" dirty="0" smtClean="0"/>
              <a:t>set.</a:t>
            </a:r>
            <a:endParaRPr lang="en-US" altLang="zh-CN" dirty="0" smtClean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331640" y="3839691"/>
            <a:ext cx="6696744" cy="265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6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5050904" cy="655562"/>
          </a:xfrm>
        </p:spPr>
        <p:txBody>
          <a:bodyPr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2800" dirty="0"/>
              <a:t>2.3 EmotiW 2017 5</a:t>
            </a:r>
            <a:r>
              <a:rPr lang="en-US" altLang="zh-CN" sz="2800" baseline="30000" dirty="0"/>
              <a:t>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568952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5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 </a:t>
            </a:r>
            <a:r>
              <a:rPr lang="en-US" altLang="zh-CN" dirty="0" smtClean="0"/>
              <a:t>58.50%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Highlight: frame-level features -&gt; video-level </a:t>
            </a:r>
            <a:r>
              <a:rPr lang="en-US" altLang="zh-CN" dirty="0" smtClean="0"/>
              <a:t>features (</a:t>
            </a:r>
            <a:r>
              <a:rPr lang="en-US" altLang="zh-CN" dirty="0" err="1" smtClean="0"/>
              <a:t>BoAW</a:t>
            </a:r>
            <a:r>
              <a:rPr lang="en-US" altLang="zh-CN" dirty="0" smtClean="0"/>
              <a:t>, FV, VLAD), </a:t>
            </a:r>
            <a:r>
              <a:rPr lang="en-US" altLang="zh-CN" dirty="0" smtClean="0"/>
              <a:t>followed with their AVEC 2017 paper.</a:t>
            </a:r>
            <a:endParaRPr lang="en-US" altLang="zh-CN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355" y="2996952"/>
            <a:ext cx="914400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9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2.3 EmotiW 2017 5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Architecture: </a:t>
            </a:r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0" y="1700808"/>
            <a:ext cx="8950696" cy="492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1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0405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Multi-model emotion </a:t>
            </a:r>
            <a:r>
              <a:rPr lang="en-US" altLang="zh-CN" dirty="0"/>
              <a:t>r</a:t>
            </a:r>
            <a:r>
              <a:rPr lang="en-US" altLang="zh-CN" dirty="0" smtClean="0"/>
              <a:t>ecognition is a technology to identify human’s emotions by analyzing and process vocal, visual and physiological signals.</a:t>
            </a:r>
          </a:p>
          <a:p>
            <a:pPr>
              <a:spcBef>
                <a:spcPts val="1200"/>
              </a:spcBef>
            </a:pPr>
            <a:endParaRPr lang="en-US" altLang="zh-CN" dirty="0" smtClean="0"/>
          </a:p>
          <a:p>
            <a:pPr>
              <a:spcBef>
                <a:spcPts val="1200"/>
              </a:spcBef>
            </a:pPr>
            <a:endParaRPr lang="en-US" altLang="zh-CN" dirty="0"/>
          </a:p>
          <a:p>
            <a:pPr>
              <a:spcBef>
                <a:spcPts val="1200"/>
              </a:spcBef>
            </a:pPr>
            <a:endParaRPr lang="en-US" altLang="zh-CN" dirty="0" smtClean="0"/>
          </a:p>
          <a:p>
            <a:pPr>
              <a:spcBef>
                <a:spcPts val="1200"/>
              </a:spcBef>
            </a:pP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b="1" dirty="0"/>
              <a:t>Fusion </a:t>
            </a:r>
            <a:r>
              <a:rPr lang="en-US" altLang="zh-CN" b="1" dirty="0" smtClean="0"/>
              <a:t>methods </a:t>
            </a:r>
            <a:r>
              <a:rPr lang="en-US" altLang="zh-CN" dirty="0" smtClean="0"/>
              <a:t>are essential in multi-model emotion </a:t>
            </a:r>
            <a:r>
              <a:rPr lang="en-US" altLang="zh-CN" dirty="0"/>
              <a:t>r</a:t>
            </a:r>
            <a:r>
              <a:rPr lang="en-US" altLang="zh-CN" dirty="0" smtClean="0"/>
              <a:t>ecognition.</a:t>
            </a:r>
          </a:p>
          <a:p>
            <a:pPr>
              <a:spcBef>
                <a:spcPts val="1200"/>
              </a:spcBef>
            </a:pPr>
            <a:endParaRPr lang="en-US" altLang="zh-CN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5167"/>
            <a:ext cx="3106688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ts val="1200"/>
              </a:spcBef>
            </a:pPr>
            <a:r>
              <a:rPr lang="en-US" altLang="zh-CN" sz="2800" smtClean="0"/>
              <a:t>1. Introduction</a:t>
            </a:r>
            <a:endParaRPr lang="en-US" altLang="zh-CN" sz="28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590428"/>
            <a:ext cx="2932162" cy="235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743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11"/>
    </mc:Choice>
    <mc:Fallback>
      <p:transition spd="slow" advTm="1151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2.3 EmotiW 2017 5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733256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Acoustic </a:t>
            </a:r>
            <a:r>
              <a:rPr lang="en-US" altLang="zh-CN" dirty="0" smtClean="0"/>
              <a:t>features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Frame-level </a:t>
            </a:r>
            <a:r>
              <a:rPr lang="en-US" altLang="zh-CN" dirty="0"/>
              <a:t>Acoustic </a:t>
            </a:r>
            <a:r>
              <a:rPr lang="en-US" altLang="zh-CN" dirty="0" smtClean="0"/>
              <a:t>Features: IS10 and MFCCs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Utterance-level feature encoding: Bag-of-Audio-Words(</a:t>
            </a:r>
            <a:r>
              <a:rPr lang="en-US" altLang="zh-CN" dirty="0" err="1" smtClean="0"/>
              <a:t>BoAW</a:t>
            </a:r>
            <a:r>
              <a:rPr lang="en-US" altLang="zh-CN" dirty="0" smtClean="0"/>
              <a:t>), Fisher Vector(FV) and VLAD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Facial </a:t>
            </a:r>
            <a:r>
              <a:rPr lang="en-US" altLang="zh-CN" dirty="0" smtClean="0"/>
              <a:t>features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/>
              <a:t>Training methods: They train </a:t>
            </a:r>
            <a:r>
              <a:rPr lang="en-US" altLang="zh-CN" dirty="0"/>
              <a:t>CNN-based models on </a:t>
            </a:r>
            <a:r>
              <a:rPr lang="en-US" altLang="zh-CN" dirty="0"/>
              <a:t>FER+ and </a:t>
            </a:r>
            <a:r>
              <a:rPr lang="en-US" altLang="zh-CN" dirty="0" smtClean="0"/>
              <a:t>fine-tune </a:t>
            </a:r>
            <a:r>
              <a:rPr lang="en-US" altLang="zh-CN" dirty="0"/>
              <a:t>the trained network on the AFEW dataset. When </a:t>
            </a:r>
            <a:r>
              <a:rPr lang="en-US" altLang="zh-CN" dirty="0" smtClean="0"/>
              <a:t>fine-tuning </a:t>
            </a:r>
            <a:r>
              <a:rPr lang="en-US" altLang="zh-CN" dirty="0"/>
              <a:t>the facial expression models, </a:t>
            </a:r>
            <a:r>
              <a:rPr lang="en-US" altLang="zh-CN" dirty="0"/>
              <a:t>they use </a:t>
            </a:r>
            <a:r>
              <a:rPr lang="en-US" altLang="zh-CN" dirty="0"/>
              <a:t>the prediction of trained networks as the face label. The facial salient features are extracted from the </a:t>
            </a:r>
            <a:r>
              <a:rPr lang="en-US" altLang="zh-CN" dirty="0" smtClean="0"/>
              <a:t>fine-tuned </a:t>
            </a:r>
            <a:r>
              <a:rPr lang="en-US" altLang="zh-CN" dirty="0"/>
              <a:t>networks. 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VGGFace: ‘pool4’, ‘fc5’, ‘fc6’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/>
              <a:t>DenseFace: the last mean pooling </a:t>
            </a:r>
            <a:r>
              <a:rPr lang="en-US" altLang="zh-CN" dirty="0" smtClean="0"/>
              <a:t>layer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LBPTOP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035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2.3 EmotiW 2017 5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Models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Non-Temporal Models: SVM, RF, LR, NN (they </a:t>
            </a:r>
            <a:r>
              <a:rPr lang="en-US" altLang="zh-CN" dirty="0"/>
              <a:t>use an one-layer network with 128 hidden </a:t>
            </a:r>
            <a:r>
              <a:rPr lang="en-US" altLang="zh-CN" dirty="0" smtClean="0"/>
              <a:t>units). "</a:t>
            </a:r>
            <a:r>
              <a:rPr lang="en-US" altLang="zh-CN" dirty="0"/>
              <a:t>balanced" mode </a:t>
            </a:r>
            <a:r>
              <a:rPr lang="en-US" altLang="zh-CN" dirty="0" smtClean="0"/>
              <a:t>is utilized.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Temporal Models: LSTM (an one-layer LSTM </a:t>
            </a:r>
            <a:r>
              <a:rPr lang="en-US" altLang="zh-CN" dirty="0"/>
              <a:t>and average the time-step outputs as the video </a:t>
            </a:r>
            <a:r>
              <a:rPr lang="en-US" altLang="zh-CN" dirty="0" smtClean="0"/>
              <a:t>representation)</a:t>
            </a:r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>
              <a:spcBef>
                <a:spcPts val="1200"/>
              </a:spcBef>
            </a:pPr>
            <a:r>
              <a:rPr lang="en-US" altLang="zh-CN" dirty="0" smtClean="0"/>
              <a:t>Fusion methods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Early fusion</a:t>
            </a:r>
          </a:p>
        </p:txBody>
      </p:sp>
    </p:spTree>
    <p:extLst>
      <p:ext uri="{BB962C8B-B14F-4D97-AF65-F5344CB8AC3E}">
        <p14:creationId xmlns:p14="http://schemas.microsoft.com/office/powerpoint/2010/main" val="107914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2.3 EmotiW 2017 5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Result analysis: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The FV strategy performs better than </a:t>
            </a:r>
            <a:r>
              <a:rPr lang="en-US" altLang="zh-CN" dirty="0" smtClean="0"/>
              <a:t>others.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6646863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5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2.3 EmotiW 2017 5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Result analysis: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The </a:t>
            </a:r>
            <a:r>
              <a:rPr lang="en-US" altLang="zh-CN" dirty="0"/>
              <a:t>deep learned features (VGGFace and DenseFace) are</a:t>
            </a:r>
            <a:br>
              <a:rPr lang="en-US" altLang="zh-CN" dirty="0"/>
            </a:br>
            <a:r>
              <a:rPr lang="en-US" altLang="zh-CN" dirty="0"/>
              <a:t>more eﬀective than the hand-crafted LBP-TOP </a:t>
            </a:r>
            <a:r>
              <a:rPr lang="en-US" altLang="zh-CN" dirty="0" smtClean="0"/>
              <a:t>features.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601027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15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5698976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2.3 EmotiW 2017 5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/>
              <a:t>Bag-of-Features(BoF</a:t>
            </a:r>
            <a:r>
              <a:rPr lang="en-US" altLang="zh-CN" dirty="0" smtClean="0"/>
              <a:t>) for text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Each word is independent from the others.</a:t>
            </a:r>
          </a:p>
          <a:p>
            <a:pPr lvl="1">
              <a:spcBef>
                <a:spcPts val="1200"/>
              </a:spcBef>
            </a:pPr>
            <a:r>
              <a:rPr lang="en-US" altLang="zh-CN" b="1" dirty="0" smtClean="0"/>
              <a:t>Codebook</a:t>
            </a:r>
            <a:r>
              <a:rPr lang="en-US" altLang="zh-CN" dirty="0" smtClean="0"/>
              <a:t>: all existing words</a:t>
            </a:r>
          </a:p>
          <a:p>
            <a:pPr lvl="1">
              <a:spcBef>
                <a:spcPts val="1200"/>
              </a:spcBef>
            </a:pPr>
            <a:r>
              <a:rPr lang="en-US" altLang="zh-CN" b="1" dirty="0" smtClean="0"/>
              <a:t>BoF</a:t>
            </a:r>
            <a:r>
              <a:rPr lang="en-US" altLang="zh-CN" dirty="0" smtClean="0"/>
              <a:t>: Calculate frequency for each word</a:t>
            </a:r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>
              <a:spcBef>
                <a:spcPts val="1200"/>
              </a:spcBef>
            </a:pPr>
            <a:r>
              <a:rPr lang="en-US" altLang="zh-CN" dirty="0"/>
              <a:t>Bag-of-Features(BoF</a:t>
            </a:r>
            <a:r>
              <a:rPr lang="en-US" altLang="zh-CN" dirty="0" smtClean="0"/>
              <a:t>) for image</a:t>
            </a:r>
            <a:endParaRPr lang="en-US" altLang="zh-CN" dirty="0"/>
          </a:p>
          <a:p>
            <a:pPr marL="400050" lvl="1" indent="0">
              <a:spcBef>
                <a:spcPts val="1200"/>
              </a:spcBef>
              <a:buNone/>
            </a:pPr>
            <a:r>
              <a:rPr lang="en-US" altLang="zh-CN" dirty="0"/>
              <a:t> 1. Feature extraction (like SIFT)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altLang="zh-CN" dirty="0"/>
              <a:t>2. </a:t>
            </a:r>
            <a:r>
              <a:rPr lang="en-US" altLang="zh-CN" b="1" dirty="0" smtClean="0"/>
              <a:t>Codebook</a:t>
            </a:r>
            <a:r>
              <a:rPr lang="en-US" altLang="zh-CN" dirty="0" smtClean="0"/>
              <a:t> : cluster center of K-Means</a:t>
            </a:r>
            <a:endParaRPr lang="en-US" altLang="zh-CN" dirty="0"/>
          </a:p>
          <a:p>
            <a:pPr marL="457200" lvl="1" indent="0">
              <a:spcBef>
                <a:spcPts val="1200"/>
              </a:spcBef>
              <a:buNone/>
            </a:pPr>
            <a:r>
              <a:rPr lang="en-US" altLang="zh-CN" dirty="0"/>
              <a:t>3. </a:t>
            </a:r>
            <a:r>
              <a:rPr lang="en-US" altLang="zh-CN" b="1" dirty="0" smtClean="0"/>
              <a:t>BoF</a:t>
            </a:r>
            <a:r>
              <a:rPr lang="en-US" altLang="zh-CN" dirty="0" smtClean="0"/>
              <a:t>: </a:t>
            </a:r>
            <a:r>
              <a:rPr lang="en-US" altLang="zh-CN" dirty="0"/>
              <a:t>Calculate frequency for each cluster </a:t>
            </a:r>
            <a:r>
              <a:rPr lang="en-US" altLang="zh-CN" dirty="0" smtClean="0"/>
              <a:t>center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072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2.3 EmotiW 2017 5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/>
              <a:t>Bag-of-Features(BoF</a:t>
            </a:r>
            <a:r>
              <a:rPr lang="en-US" altLang="zh-CN" dirty="0" smtClean="0"/>
              <a:t>) for text</a:t>
            </a:r>
            <a:endParaRPr lang="en-US" altLang="zh-CN" dirty="0"/>
          </a:p>
          <a:p>
            <a:pPr marL="0" indent="0">
              <a:spcBef>
                <a:spcPts val="1200"/>
              </a:spcBef>
              <a:buNone/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916832"/>
            <a:ext cx="7272808" cy="45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2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2.3 EmotiW 2017 5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8464" y="6431320"/>
            <a:ext cx="473690" cy="365125"/>
          </a:xfrm>
        </p:spPr>
        <p:txBody>
          <a:bodyPr/>
          <a:lstStyle/>
          <a:p>
            <a:fld id="{3A2350F3-3506-4728-BBC4-1992B8263B99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Bag-of-Features(BoF) for image</a:t>
            </a:r>
          </a:p>
        </p:txBody>
      </p:sp>
      <p:sp>
        <p:nvSpPr>
          <p:cNvPr id="3" name="矩形 2"/>
          <p:cNvSpPr/>
          <p:nvPr/>
        </p:nvSpPr>
        <p:spPr>
          <a:xfrm>
            <a:off x="107504" y="6519446"/>
            <a:ext cx="8928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Kinnunen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Teemu</a:t>
            </a:r>
            <a:r>
              <a:rPr lang="en-US" altLang="zh-CN" sz="1600" dirty="0"/>
              <a:t> et al. “Bag-of-Features Codebook Generation </a:t>
            </a:r>
            <a:r>
              <a:rPr lang="en-US" altLang="zh-CN" sz="1600" dirty="0" smtClean="0"/>
              <a:t>by Self-</a:t>
            </a:r>
            <a:r>
              <a:rPr lang="en-US" altLang="zh-CN" sz="1600" dirty="0" err="1" smtClean="0"/>
              <a:t>Organisation</a:t>
            </a:r>
            <a:r>
              <a:rPr lang="en-US" altLang="zh-CN" sz="1600" dirty="0"/>
              <a:t>.”  WSOM (2009</a:t>
            </a:r>
            <a:r>
              <a:rPr lang="en-US" altLang="zh-CN" sz="1600" dirty="0" smtClean="0"/>
              <a:t>).</a:t>
            </a:r>
            <a:endParaRPr lang="zh-CN" altLang="en-US" sz="1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93" y="1794302"/>
            <a:ext cx="6243613" cy="472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7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2.3 EmotiW 2017 5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8464" y="6431320"/>
            <a:ext cx="473690" cy="365125"/>
          </a:xfrm>
        </p:spPr>
        <p:txBody>
          <a:bodyPr/>
          <a:lstStyle/>
          <a:p>
            <a:fld id="{3A2350F3-3506-4728-BBC4-1992B8263B99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Bag-of-Features(BoF) for utterance-level </a:t>
            </a:r>
            <a:r>
              <a:rPr lang="en-US" altLang="zh-CN" dirty="0"/>
              <a:t>feature encoding</a:t>
            </a:r>
            <a:endParaRPr lang="en-US" altLang="zh-CN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62" y="2204864"/>
            <a:ext cx="5863902" cy="443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467544" y="2546226"/>
            <a:ext cx="2418606" cy="1080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Frame-level features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67544" y="4005064"/>
            <a:ext cx="2418606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codebook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67544" y="5016202"/>
            <a:ext cx="2425527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Utterance-level features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3091855" y="2348880"/>
            <a:ext cx="0" cy="450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0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3800128" y="1412776"/>
            <a:ext cx="5328592" cy="5242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2.3 EmotiW 2017 5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VLAD</a:t>
            </a:r>
          </a:p>
          <a:p>
            <a:pPr>
              <a:spcBef>
                <a:spcPts val="1200"/>
              </a:spcBef>
            </a:pPr>
            <a:endParaRPr lang="en-US" altLang="zh-CN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458293"/>
              </p:ext>
            </p:extLst>
          </p:nvPr>
        </p:nvGraphicFramePr>
        <p:xfrm>
          <a:off x="923808" y="3817942"/>
          <a:ext cx="2376264" cy="475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1" name="Equation" r:id="rId5" imgW="1206360" imgH="241200" progId="Equation.DSMT4">
                  <p:embed/>
                </p:oleObj>
              </mc:Choice>
              <mc:Fallback>
                <p:oleObj name="Equation" r:id="rId5" imgW="1206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808" y="3817942"/>
                        <a:ext cx="2376264" cy="475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070059"/>
              </p:ext>
            </p:extLst>
          </p:nvPr>
        </p:nvGraphicFramePr>
        <p:xfrm>
          <a:off x="6527800" y="336232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2" name="Equation" r:id="rId7" imgW="152280" imgH="177480" progId="Equation.DSMT4">
                  <p:embed/>
                </p:oleObj>
              </mc:Choice>
              <mc:Fallback>
                <p:oleObj name="Equation" r:id="rId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27800" y="3362325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251310"/>
              </p:ext>
            </p:extLst>
          </p:nvPr>
        </p:nvGraphicFramePr>
        <p:xfrm>
          <a:off x="509414" y="2265933"/>
          <a:ext cx="334962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3" name="Equation" r:id="rId9" imgW="1701720" imgH="279360" progId="Equation.DSMT4">
                  <p:embed/>
                </p:oleObj>
              </mc:Choice>
              <mc:Fallback>
                <p:oleObj name="Equation" r:id="rId9" imgW="1701720" imgH="27936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14" y="2265933"/>
                        <a:ext cx="334962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344900"/>
              </p:ext>
            </p:extLst>
          </p:nvPr>
        </p:nvGraphicFramePr>
        <p:xfrm>
          <a:off x="251520" y="2995117"/>
          <a:ext cx="40259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4" name="Equation" r:id="rId11" imgW="2044440" imgH="380880" progId="Equation.DSMT4">
                  <p:embed/>
                </p:oleObj>
              </mc:Choice>
              <mc:Fallback>
                <p:oleObj name="Equation" r:id="rId11" imgW="2044440" imgH="38088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995117"/>
                        <a:ext cx="402590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58" name="Picture 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58661"/>
            <a:ext cx="3616424" cy="1779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09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algn="l">
              <a:spcBef>
                <a:spcPts val="1200"/>
              </a:spcBef>
            </a:pPr>
            <a:r>
              <a:rPr lang="en-US" altLang="zh-CN" sz="2800" dirty="0"/>
              <a:t>2.4 EmotiW 2017 6</a:t>
            </a:r>
            <a:r>
              <a:rPr lang="en-US" altLang="zh-CN" sz="2800" baseline="30000" dirty="0"/>
              <a:t>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/>
              <a:t>6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 </a:t>
            </a:r>
            <a:r>
              <a:rPr lang="en-US" altLang="zh-CN" dirty="0" smtClean="0"/>
              <a:t>57.20%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Highlight: EmotiW 2016 + end-to-end video emotion recognition +  transfer learning for </a:t>
            </a:r>
            <a:r>
              <a:rPr lang="en-US" altLang="zh-CN" dirty="0" smtClean="0"/>
              <a:t>the audio </a:t>
            </a:r>
            <a:r>
              <a:rPr lang="en-US" altLang="zh-CN" dirty="0" smtClean="0"/>
              <a:t>classifier</a:t>
            </a:r>
            <a:endParaRPr lang="en-US" altLang="zh-CN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2715507"/>
            <a:ext cx="849694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0405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Fusion </a:t>
            </a:r>
            <a:r>
              <a:rPr lang="en-US" altLang="zh-CN" dirty="0" smtClean="0"/>
              <a:t>methods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Early fusion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Model-level fusion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Late fusion</a:t>
            </a:r>
          </a:p>
          <a:p>
            <a:pPr lvl="1">
              <a:spcBef>
                <a:spcPts val="1200"/>
              </a:spcBef>
            </a:pPr>
            <a:endParaRPr lang="en-US" altLang="zh-CN" b="1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5167"/>
            <a:ext cx="3106688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ts val="1200"/>
              </a:spcBef>
            </a:pPr>
            <a:r>
              <a:rPr lang="en-US" altLang="zh-CN" sz="2800" smtClean="0"/>
              <a:t>1. Introduction</a:t>
            </a:r>
            <a:endParaRPr lang="en-US" altLang="zh-CN" sz="2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4" y="3215807"/>
            <a:ext cx="9070974" cy="3089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xmlns="" id="{7B3F0D0E-EC5B-41F7-AF3F-FE23C830B366}"/>
              </a:ext>
            </a:extLst>
          </p:cNvPr>
          <p:cNvSpPr txBox="1">
            <a:spLocks/>
          </p:cNvSpPr>
          <p:nvPr/>
        </p:nvSpPr>
        <p:spPr bwMode="gray">
          <a:xfrm>
            <a:off x="228740" y="6384159"/>
            <a:ext cx="8665781" cy="459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92100" indent="-292100" algn="l" rtl="0" eaLnBrk="0" fontAlgn="base" hangingPunct="0">
              <a:spcBef>
                <a:spcPts val="22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n"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1pPr>
            <a:lvl2pPr marL="685800" indent="-279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2000" baseline="0">
                <a:solidFill>
                  <a:srgbClr val="193D85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079500" indent="-279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600" baseline="0">
                <a:solidFill>
                  <a:srgbClr val="193D85"/>
                </a:solidFill>
                <a:latin typeface="Arial" panose="020B0604020202020204" pitchFamily="34" charset="0"/>
                <a:ea typeface="宋体" charset="-122"/>
              </a:defRPr>
            </a:lvl3pPr>
            <a:lvl4pPr marL="1473200" indent="-279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600" baseline="0">
                <a:solidFill>
                  <a:srgbClr val="193D85"/>
                </a:solidFill>
                <a:latin typeface="Arial" panose="020B0604020202020204" pitchFamily="34" charset="0"/>
                <a:ea typeface="宋体" charset="-122"/>
              </a:defRPr>
            </a:lvl4pPr>
            <a:lvl5pPr marL="1866900" indent="-279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600" baseline="0">
                <a:solidFill>
                  <a:srgbClr val="193D85"/>
                </a:solidFill>
                <a:latin typeface="Arial" panose="020B0604020202020204" pitchFamily="34" charset="0"/>
                <a:ea typeface="宋体" charset="-122"/>
              </a:defRPr>
            </a:lvl5pPr>
            <a:lvl6pPr marL="2324100" indent="-279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600">
                <a:solidFill>
                  <a:srgbClr val="193D85"/>
                </a:solidFill>
                <a:latin typeface="+mn-lt"/>
                <a:ea typeface="宋体" charset="-122"/>
              </a:defRPr>
            </a:lvl6pPr>
            <a:lvl7pPr marL="2781300" indent="-279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600">
                <a:solidFill>
                  <a:srgbClr val="193D85"/>
                </a:solidFill>
                <a:latin typeface="+mn-lt"/>
                <a:ea typeface="宋体" charset="-122"/>
              </a:defRPr>
            </a:lvl7pPr>
            <a:lvl8pPr marL="3238500" indent="-279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600">
                <a:solidFill>
                  <a:srgbClr val="193D85"/>
                </a:solidFill>
                <a:latin typeface="+mn-lt"/>
                <a:ea typeface="宋体" charset="-122"/>
              </a:defRPr>
            </a:lvl8pPr>
            <a:lvl9pPr marL="3695700" indent="-279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SzPct val="84000"/>
              <a:buChar char="–"/>
              <a:defRPr sz="1600">
                <a:solidFill>
                  <a:srgbClr val="193D85"/>
                </a:solidFill>
                <a:latin typeface="+mn-lt"/>
                <a:ea typeface="宋体" charset="-122"/>
              </a:defRPr>
            </a:lvl9pPr>
          </a:lstStyle>
          <a:p>
            <a:pPr marL="0" indent="0">
              <a:buNone/>
            </a:pPr>
            <a:r>
              <a:rPr lang="en-US" altLang="zh-CN" sz="1200" dirty="0" smtClean="0"/>
              <a:t>Chen</a:t>
            </a:r>
            <a:r>
              <a:rPr lang="en-US" altLang="zh-CN" sz="1200" dirty="0"/>
              <a:t>, S., &amp; Jin, Q. (2016). Multi-modal Conditional Attention Fusion for Dimensional Emotion Prediction. </a:t>
            </a:r>
            <a:r>
              <a:rPr lang="en-US" altLang="zh-CN" sz="1200" i="1" dirty="0"/>
              <a:t>ACM Multimedia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617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"/>
    </mc:Choice>
    <mc:Fallback>
      <p:transition spd="slow" advTm="443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2.4 EmotiW 2017 6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Architecture:</a:t>
            </a:r>
            <a:endParaRPr lang="en-US" altLang="zh-C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840"/>
            <a:ext cx="9144000" cy="3899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92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2.4 EmotiW 2017 6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First branch: </a:t>
            </a:r>
            <a:r>
              <a:rPr lang="en-US" altLang="zh-CN" dirty="0" err="1" smtClean="0"/>
              <a:t>ImageSet</a:t>
            </a:r>
            <a:r>
              <a:rPr lang="en-US" altLang="zh-CN" dirty="0" smtClean="0"/>
              <a:t> model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T</a:t>
            </a:r>
            <a:r>
              <a:rPr lang="en-US" altLang="zh-CN" dirty="0" smtClean="0"/>
              <a:t>heir EmotiW2016 methods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Ding, W., </a:t>
            </a:r>
            <a:r>
              <a:rPr lang="en-US" altLang="zh-CN" dirty="0" err="1"/>
              <a:t>Xu</a:t>
            </a:r>
            <a:r>
              <a:rPr lang="en-US" altLang="zh-CN" dirty="0"/>
              <a:t>, M., Huang, D., Lin, W., Dong, M., Yu, X., &amp; Li, H. (2016). Audio and face video emotion recognition in the wild using deep neural networks and small datasets. </a:t>
            </a:r>
            <a:r>
              <a:rPr lang="en-US" altLang="zh-CN" i="1" dirty="0"/>
              <a:t>ICMI</a:t>
            </a:r>
            <a:r>
              <a:rPr lang="en-US" altLang="zh-CN" dirty="0"/>
              <a:t>.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 smtClean="0"/>
              <a:t>Second branch: End-to-end deep network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C3D</a:t>
            </a:r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/>
              <a:t>VGG-LSTM</a:t>
            </a:r>
          </a:p>
          <a:p>
            <a:pPr lvl="1">
              <a:spcBef>
                <a:spcPts val="1200"/>
              </a:spcBef>
            </a:pPr>
            <a:r>
              <a:rPr lang="en-US" altLang="zh-CN" dirty="0" err="1"/>
              <a:t>Resnet</a:t>
            </a:r>
            <a:r>
              <a:rPr lang="en-US" altLang="zh-CN" dirty="0"/>
              <a:t>-LSTM (Approach for Face Recognition in ECCV2016)</a:t>
            </a:r>
          </a:p>
          <a:p>
            <a:pPr lvl="1">
              <a:spcBef>
                <a:spcPts val="1200"/>
              </a:spcBef>
            </a:pPr>
            <a:endParaRPr lang="en-US" altLang="zh-C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94" y="4005064"/>
            <a:ext cx="7656513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18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2.4 EmotiW 2017 6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VGG-LSTM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VGG16 is transferred from VGGFace. </a:t>
            </a:r>
            <a:endParaRPr lang="en-US" altLang="zh-C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75" y="2438400"/>
            <a:ext cx="738981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2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2.4 EmotiW 2017 6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err="1" smtClean="0"/>
              <a:t>Resnet</a:t>
            </a:r>
            <a:r>
              <a:rPr lang="en-US" altLang="zh-CN" dirty="0" smtClean="0"/>
              <a:t>-LSTM(also called </a:t>
            </a:r>
            <a:r>
              <a:rPr lang="en-US" altLang="zh-CN" b="1" dirty="0" smtClean="0"/>
              <a:t>Pyramid CNN-LSTM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/>
              <a:t>Three one hidden layer LSTMs with 128 nodes took the outputs </a:t>
            </a:r>
            <a:r>
              <a:rPr lang="en-US" altLang="zh-CN" dirty="0" smtClean="0"/>
              <a:t>of CNN </a:t>
            </a:r>
            <a:r>
              <a:rPr lang="en-US" altLang="zh-CN" dirty="0"/>
              <a:t>layers respectively and the </a:t>
            </a:r>
            <a:r>
              <a:rPr lang="en-US" altLang="zh-CN" dirty="0" smtClean="0"/>
              <a:t>final </a:t>
            </a:r>
            <a:r>
              <a:rPr lang="en-US" altLang="zh-CN" dirty="0"/>
              <a:t>output is the element </a:t>
            </a:r>
            <a:r>
              <a:rPr lang="en-US" altLang="zh-CN" dirty="0" smtClean="0"/>
              <a:t>wise sum </a:t>
            </a:r>
            <a:r>
              <a:rPr lang="en-US" altLang="zh-CN" dirty="0"/>
              <a:t>of three </a:t>
            </a:r>
            <a:r>
              <a:rPr lang="en-US" altLang="zh-CN" dirty="0" smtClean="0"/>
              <a:t>LSTMs.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9" y="2907064"/>
            <a:ext cx="7365881" cy="169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92" y="4600737"/>
            <a:ext cx="5061838" cy="223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862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2.4 EmotiW 2017 6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Third branch: Audio </a:t>
            </a:r>
            <a:r>
              <a:rPr lang="en-US" altLang="zh-CN" dirty="0" smtClean="0"/>
              <a:t>emotion recognition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Transfer learning: Gender classification </a:t>
            </a:r>
            <a:r>
              <a:rPr lang="en-US" altLang="zh-CN" dirty="0"/>
              <a:t>-&gt; emotion </a:t>
            </a:r>
            <a:r>
              <a:rPr lang="en-US" altLang="zh-CN" dirty="0" smtClean="0"/>
              <a:t>classification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Features: eGemaps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The gender classifier is trained on </a:t>
            </a:r>
            <a:r>
              <a:rPr lang="en-US" altLang="zh-CN" dirty="0" err="1" smtClean="0"/>
              <a:t>LibriSpeech</a:t>
            </a:r>
            <a:r>
              <a:rPr lang="en-US" altLang="zh-CN" dirty="0" smtClean="0"/>
              <a:t>.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861048"/>
            <a:ext cx="4429033" cy="2762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4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2.4 EmotiW 2017 6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568952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Result analysis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Audio: </a:t>
            </a:r>
            <a:r>
              <a:rPr lang="en-US" altLang="zh-CN" dirty="0" smtClean="0"/>
              <a:t>The </a:t>
            </a:r>
            <a:r>
              <a:rPr lang="en-US" altLang="zh-CN" dirty="0"/>
              <a:t>average accuracy is 35.2% </a:t>
            </a:r>
            <a:endParaRPr lang="en-US" altLang="zh-CN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58892"/>
            <a:ext cx="6370637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8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8"/>
            <a:ext cx="6731876" cy="366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2.4 EmotiW 2017 6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568952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Result analysis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Video: VGG-LSTM architecture </a:t>
            </a:r>
            <a:r>
              <a:rPr lang="en-US" altLang="zh-CN" dirty="0"/>
              <a:t>achieves better performances than more free architectures such as Pyramid CNN-LSTM and </a:t>
            </a:r>
            <a:r>
              <a:rPr lang="en-US" altLang="zh-CN" dirty="0" smtClean="0"/>
              <a:t>C3D.</a:t>
            </a:r>
          </a:p>
        </p:txBody>
      </p:sp>
    </p:spTree>
    <p:extLst>
      <p:ext uri="{BB962C8B-B14F-4D97-AF65-F5344CB8AC3E}">
        <p14:creationId xmlns:p14="http://schemas.microsoft.com/office/powerpoint/2010/main" val="31413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2.5 EmotiW 2017 7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7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 </a:t>
            </a:r>
            <a:r>
              <a:rPr lang="en-US" altLang="zh-CN" dirty="0" smtClean="0"/>
              <a:t>57.12%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Highlight</a:t>
            </a:r>
            <a:r>
              <a:rPr lang="en-US" altLang="zh-CN" dirty="0" smtClean="0"/>
              <a:t>: landmark-based </a:t>
            </a:r>
            <a:r>
              <a:rPr lang="en-US" altLang="zh-CN" dirty="0" smtClean="0"/>
              <a:t>n</a:t>
            </a:r>
            <a:r>
              <a:rPr lang="en-US" altLang="zh-CN" dirty="0" smtClean="0"/>
              <a:t>etworks and multiple methods to overcome overfitting problems of C3D.</a:t>
            </a:r>
            <a:endParaRPr lang="en-US" altLang="zh-C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36988"/>
            <a:ext cx="8632379" cy="230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0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2.5 EmotiW 2017 7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Architecture:</a:t>
            </a:r>
            <a:endParaRPr lang="en-US" altLang="zh-CN" dirty="0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75520" y="1822536"/>
            <a:ext cx="8784976" cy="4392488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7953510" y="2930793"/>
            <a:ext cx="3291" cy="37722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093131" y="2426737"/>
            <a:ext cx="1727341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04" y="2445214"/>
            <a:ext cx="1584176" cy="44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72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2.5 EmotiW 2017 7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dirty="0" smtClean="0"/>
              <a:t>Image-based recognizer</a:t>
            </a:r>
            <a:r>
              <a:rPr lang="en-US" altLang="zh-CN" dirty="0" smtClean="0">
                <a:sym typeface="Wingdings" pitchFamily="2" charset="2"/>
              </a:rPr>
              <a:t>: (</a:t>
            </a:r>
            <a:r>
              <a:rPr lang="en-US" altLang="zh-CN" b="1" dirty="0" smtClean="0"/>
              <a:t>C3D has overfitting problems</a:t>
            </a:r>
            <a:r>
              <a:rPr lang="en-US" altLang="zh-CN" dirty="0" smtClean="0">
                <a:sym typeface="Wingdings" pitchFamily="2" charset="2"/>
              </a:rPr>
              <a:t>)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Semi-supervised </a:t>
            </a:r>
            <a:r>
              <a:rPr lang="en-US" altLang="zh-CN" dirty="0"/>
              <a:t>Learning with 3D </a:t>
            </a:r>
            <a:r>
              <a:rPr lang="en-US" altLang="zh-CN" dirty="0" err="1"/>
              <a:t>Autoencoder</a:t>
            </a:r>
            <a:r>
              <a:rPr lang="en-US" altLang="zh-CN" dirty="0"/>
              <a:t>(S3DAE</a:t>
            </a:r>
            <a:r>
              <a:rPr lang="en-US" altLang="zh-CN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Convolutional 3D with Auxiliary </a:t>
            </a:r>
            <a:r>
              <a:rPr lang="en-US" altLang="zh-CN" dirty="0" smtClean="0"/>
              <a:t>Network (C3DA)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Parallel CNN </a:t>
            </a:r>
            <a:r>
              <a:rPr lang="en-US" altLang="zh-CN" dirty="0" smtClean="0"/>
              <a:t>Network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Landmark-based recognizer: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2D Landmark Feature </a:t>
            </a:r>
            <a:r>
              <a:rPr lang="en-US" altLang="zh-CN" dirty="0" smtClean="0"/>
              <a:t>Transformation + CNN-LSTM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Audio-based network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Audio-CNN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Audio-DNN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Audio-LSTM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0405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Multi-model emotion recognition challenges:</a:t>
            </a:r>
          </a:p>
          <a:p>
            <a:pPr>
              <a:spcBef>
                <a:spcPts val="1200"/>
              </a:spcBef>
            </a:pPr>
            <a:endParaRPr lang="en-US" altLang="zh-CN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dirty="0" smtClean="0"/>
              <a:t>(1) Dimensional emotion recognition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AVEC 2011 ~ AVEC 2017</a:t>
            </a:r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dirty="0" smtClean="0"/>
              <a:t>(2) Category emotion recognition</a:t>
            </a:r>
          </a:p>
          <a:p>
            <a:pPr lvl="1">
              <a:spcBef>
                <a:spcPts val="1200"/>
              </a:spcBef>
            </a:pPr>
            <a:r>
              <a:rPr lang="en-US" altLang="zh-CN" b="1" dirty="0"/>
              <a:t>EmotiW 2013 ~ EmotiW 2017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MEC 2016 ~ MEC </a:t>
            </a:r>
            <a:r>
              <a:rPr lang="en-US" altLang="zh-CN" dirty="0" smtClean="0"/>
              <a:t>2017</a:t>
            </a:r>
            <a:endParaRPr lang="en-US" altLang="zh-C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5167"/>
            <a:ext cx="3106688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ts val="1200"/>
              </a:spcBef>
            </a:pPr>
            <a:r>
              <a:rPr lang="en-US" altLang="zh-CN" sz="2800" smtClean="0"/>
              <a:t>1. Introduction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967150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7"/>
    </mc:Choice>
    <mc:Fallback>
      <p:transition spd="slow" advTm="3907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2.5 EmotiW 2017 7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Image-based recognizer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en-US" altLang="zh-CN" dirty="0" smtClean="0"/>
              <a:t>S3DAE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3DAE: combine the temporal information into traditional AE.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3DAE </a:t>
            </a:r>
            <a:r>
              <a:rPr lang="en-US" altLang="zh-CN" dirty="0"/>
              <a:t>plays a role of assisting the main network learning because it gives </a:t>
            </a:r>
            <a:r>
              <a:rPr lang="en-US" altLang="zh-CN" b="1" dirty="0"/>
              <a:t>weight </a:t>
            </a:r>
            <a:r>
              <a:rPr lang="en-US" altLang="zh-CN" b="1" dirty="0" smtClean="0"/>
              <a:t>initialization </a:t>
            </a:r>
            <a:r>
              <a:rPr lang="en-US" altLang="zh-CN" dirty="0" smtClean="0"/>
              <a:t>effect</a:t>
            </a:r>
            <a:r>
              <a:rPr lang="en-US" altLang="zh-CN" dirty="0" smtClean="0"/>
              <a:t>.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Semi-supervised 3DAE: add label during training</a:t>
            </a:r>
            <a:endParaRPr lang="en-US" altLang="zh-C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6" y="3573016"/>
            <a:ext cx="810418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60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2.5 EmotiW 2017 7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Image-based </a:t>
            </a:r>
            <a:r>
              <a:rPr lang="en-US" altLang="zh-CN" dirty="0"/>
              <a:t>recognizer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en-US" altLang="zh-CN" dirty="0" smtClean="0"/>
              <a:t>C3DA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Reference: </a:t>
            </a:r>
            <a:r>
              <a:rPr lang="en-US" altLang="zh-CN" dirty="0" err="1" smtClean="0"/>
              <a:t>GoogleNet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/>
              <a:t>A</a:t>
            </a:r>
            <a:r>
              <a:rPr lang="en-US" altLang="zh-CN" dirty="0" smtClean="0"/>
              <a:t>uxiliary network: mitigate </a:t>
            </a:r>
            <a:r>
              <a:rPr lang="en-US" altLang="zh-CN" dirty="0"/>
              <a:t>vanishing gradient </a:t>
            </a:r>
            <a:r>
              <a:rPr lang="en-US" altLang="zh-CN" dirty="0" smtClean="0"/>
              <a:t>problems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/>
              <a:t>The down-sampling process of the image is replaced by 2-stride convolution in 3D max pooling. </a:t>
            </a:r>
            <a:r>
              <a:rPr lang="en-US" altLang="zh-CN" dirty="0" smtClean="0"/>
              <a:t>The </a:t>
            </a:r>
            <a:r>
              <a:rPr lang="en-US" altLang="zh-CN" dirty="0"/>
              <a:t>existing FC layer is replaced with the global pooling</a:t>
            </a:r>
            <a:endParaRPr lang="en-US" altLang="zh-CN" dirty="0" smtClean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99149" y="3861048"/>
            <a:ext cx="6401243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0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2.5 EmotiW 2017 7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52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/>
              <a:t>Image-based recognizer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en-US" altLang="zh-CN" dirty="0" smtClean="0"/>
              <a:t>Parallel </a:t>
            </a:r>
            <a:r>
              <a:rPr lang="en-US" altLang="zh-CN" dirty="0"/>
              <a:t>CNN Network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R- VGG13 (R: residual connection)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R- </a:t>
            </a:r>
            <a:r>
              <a:rPr lang="en-US" altLang="zh-CN" dirty="0" smtClean="0"/>
              <a:t>VGG16 </a:t>
            </a:r>
            <a:r>
              <a:rPr lang="en-US" altLang="zh-CN" dirty="0"/>
              <a:t>(R: residual connection)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Wide Residual Network (WRN</a:t>
            </a:r>
            <a:r>
              <a:rPr lang="en-US" altLang="zh-CN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altLang="zh-CN" dirty="0" err="1" smtClean="0"/>
              <a:t>Xception</a:t>
            </a:r>
            <a:endParaRPr lang="en-US" altLang="zh-CN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03" y="3808791"/>
            <a:ext cx="8648271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3017" y="631826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Bargal</a:t>
            </a:r>
            <a:r>
              <a:rPr lang="en-US" altLang="zh-CN" dirty="0"/>
              <a:t>, Sarah Adel et al. “Emotion recognition in the wild from videos using images.” </a:t>
            </a:r>
            <a:r>
              <a:rPr lang="en-US" altLang="zh-CN" i="1" dirty="0"/>
              <a:t>ICMI</a:t>
            </a:r>
            <a:r>
              <a:rPr lang="en-US" altLang="zh-CN" dirty="0"/>
              <a:t> (2016).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8" idx="2"/>
          </p:cNvCxnSpPr>
          <p:nvPr/>
        </p:nvCxnSpPr>
        <p:spPr>
          <a:xfrm flipH="1">
            <a:off x="6552645" y="4365104"/>
            <a:ext cx="1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013011" y="3861048"/>
            <a:ext cx="1079269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Statistic functions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5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Landmark-based recognizer: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2D Landmark Feature Transformation: </a:t>
            </a:r>
            <a:r>
              <a:rPr lang="en-US" altLang="zh-CN" dirty="0" smtClean="0"/>
              <a:t>Convert </a:t>
            </a:r>
            <a:r>
              <a:rPr lang="en-US" altLang="zh-CN" dirty="0"/>
              <a:t>the landmark position information of a target face into a 2D image feature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CNN-LSTM: Consider temporal information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2.5 EmotiW 2017 7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53</a:t>
            </a:fld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1" y="2874640"/>
            <a:ext cx="46577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07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2.5 EmotiW 2017 7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54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Audio-based network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Audio-CNN : (</a:t>
            </a:r>
            <a:r>
              <a:rPr lang="en-US" altLang="zh-CN" dirty="0"/>
              <a:t>utterance-level</a:t>
            </a:r>
            <a:r>
              <a:rPr lang="en-US" altLang="zh-CN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Audio-DNN: (utterance-level)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Audio-LSTM: (frame-level)</a:t>
            </a:r>
            <a:endParaRPr lang="en-US" altLang="zh-CN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18173" y="3356992"/>
            <a:ext cx="619268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4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2.5 EmotiW 2017 7</a:t>
            </a:r>
            <a:r>
              <a:rPr lang="en-US" altLang="zh-CN" sz="2800" baseline="30000" dirty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55</a:t>
            </a:fld>
            <a:endParaRPr lang="zh-CN" alt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7333333" cy="44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1124744"/>
            <a:ext cx="8424936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CN" dirty="0" smtClean="0"/>
              <a:t>Result analysis: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991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 smtClean="0"/>
              <a:t>2.6 </a:t>
            </a:r>
            <a:r>
              <a:rPr lang="en-US" altLang="zh-CN" sz="2800" dirty="0"/>
              <a:t>EmotiW 2017 </a:t>
            </a:r>
            <a:r>
              <a:rPr lang="en-US" altLang="zh-CN" sz="2800" dirty="0" smtClean="0"/>
              <a:t>13</a:t>
            </a:r>
            <a:r>
              <a:rPr lang="en-US" altLang="zh-CN" sz="2800" baseline="30000" dirty="0" smtClean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56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13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 </a:t>
            </a:r>
            <a:r>
              <a:rPr lang="en-US" altLang="zh-CN" dirty="0" smtClean="0"/>
              <a:t>49.92%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Highlight: frame-level features -&gt; video-level features through trainable NetVLAD layers</a:t>
            </a:r>
            <a:endParaRPr lang="en-US" altLang="zh-CN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2935161"/>
            <a:ext cx="8676456" cy="35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4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 smtClean="0"/>
              <a:t>2.6 </a:t>
            </a:r>
            <a:r>
              <a:rPr lang="en-US" altLang="zh-CN" sz="2800" dirty="0"/>
              <a:t>EmotiW 2017 </a:t>
            </a:r>
            <a:r>
              <a:rPr lang="en-US" altLang="zh-CN" sz="2800" dirty="0" smtClean="0"/>
              <a:t>13</a:t>
            </a:r>
            <a:r>
              <a:rPr lang="en-US" altLang="zh-CN" sz="2800" baseline="30000" dirty="0" smtClean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57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Architecture:</a:t>
            </a:r>
            <a:endParaRPr lang="en-US" altLang="zh-C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0305"/>
            <a:ext cx="913487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>
            <a:stCxn id="8" idx="2"/>
          </p:cNvCxnSpPr>
          <p:nvPr/>
        </p:nvCxnSpPr>
        <p:spPr>
          <a:xfrm>
            <a:off x="3990598" y="2121521"/>
            <a:ext cx="0" cy="4433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2243" y="1761481"/>
            <a:ext cx="133671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Pre-trained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382088" y="1761481"/>
            <a:ext cx="2124238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Trained from scratch</a:t>
            </a:r>
            <a:endParaRPr lang="zh-CN" altLang="en-US" dirty="0"/>
          </a:p>
        </p:txBody>
      </p:sp>
      <p:sp>
        <p:nvSpPr>
          <p:cNvPr id="14" name="左大括号 13"/>
          <p:cNvSpPr/>
          <p:nvPr/>
        </p:nvSpPr>
        <p:spPr>
          <a:xfrm rot="5400000">
            <a:off x="6237335" y="1349922"/>
            <a:ext cx="413744" cy="2016224"/>
          </a:xfrm>
          <a:prstGeom prst="lef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66562" y="1266259"/>
            <a:ext cx="64807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fixed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881341" y="1266259"/>
            <a:ext cx="1125731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trainable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7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 smtClean="0"/>
              <a:t>2.6 </a:t>
            </a:r>
            <a:r>
              <a:rPr lang="en-US" altLang="zh-CN" sz="2800" dirty="0"/>
              <a:t>EmotiW 2017 </a:t>
            </a:r>
            <a:r>
              <a:rPr lang="en-US" altLang="zh-CN" sz="2800" dirty="0" smtClean="0"/>
              <a:t>13</a:t>
            </a:r>
            <a:r>
              <a:rPr lang="en-US" altLang="zh-CN" sz="2800" baseline="30000" dirty="0" smtClean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58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568952" cy="5733256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Features</a:t>
            </a:r>
            <a:r>
              <a:rPr lang="en-US" altLang="zh-CN" dirty="0" smtClean="0"/>
              <a:t>: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FaceNet branch : </a:t>
            </a:r>
            <a:r>
              <a:rPr lang="en-US" altLang="zh-CN" dirty="0"/>
              <a:t>captures a set of visual </a:t>
            </a:r>
            <a:r>
              <a:rPr lang="en-US" altLang="zh-CN" dirty="0" smtClean="0"/>
              <a:t>features representing </a:t>
            </a:r>
            <a:r>
              <a:rPr lang="en-US" altLang="zh-CN" dirty="0"/>
              <a:t>the </a:t>
            </a:r>
            <a:r>
              <a:rPr lang="en-US" altLang="zh-CN" dirty="0" smtClean="0"/>
              <a:t>face</a:t>
            </a:r>
          </a:p>
          <a:p>
            <a:pPr lvl="2">
              <a:spcBef>
                <a:spcPts val="1200"/>
              </a:spcBef>
            </a:pPr>
            <a:r>
              <a:rPr lang="en-US" altLang="zh-CN" dirty="0" smtClean="0"/>
              <a:t>Source code: 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github.com/davidsandberg/facenet</a:t>
            </a:r>
            <a:endParaRPr lang="en-US" altLang="zh-CN" dirty="0" smtClean="0"/>
          </a:p>
          <a:p>
            <a:pPr lvl="2">
              <a:spcBef>
                <a:spcPts val="1200"/>
              </a:spcBef>
            </a:pPr>
            <a:r>
              <a:rPr lang="en-US" altLang="zh-CN" dirty="0" smtClean="0"/>
              <a:t>Parameters in ‘FaceNet’  are fixed.</a:t>
            </a:r>
          </a:p>
          <a:p>
            <a:pPr lvl="2">
              <a:spcBef>
                <a:spcPts val="1200"/>
              </a:spcBef>
            </a:pPr>
            <a:r>
              <a:rPr lang="en-US" altLang="zh-CN" dirty="0"/>
              <a:t>conv2D and FC are pre-trained on </a:t>
            </a:r>
            <a:r>
              <a:rPr lang="en-US" altLang="zh-CN" dirty="0" smtClean="0"/>
              <a:t>FER2013.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C3D branch: jointly captures visual and motion information</a:t>
            </a:r>
          </a:p>
          <a:p>
            <a:pPr lvl="2">
              <a:spcBef>
                <a:spcPts val="1200"/>
              </a:spcBef>
            </a:pPr>
            <a:r>
              <a:rPr lang="en-US" altLang="zh-CN" dirty="0"/>
              <a:t>Source code: 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github.com/facebook/C3D</a:t>
            </a:r>
            <a:endParaRPr lang="en-US" altLang="zh-CN" dirty="0" smtClean="0"/>
          </a:p>
          <a:p>
            <a:pPr lvl="2">
              <a:spcBef>
                <a:spcPts val="1200"/>
              </a:spcBef>
            </a:pPr>
            <a:r>
              <a:rPr lang="en-US" altLang="zh-CN" dirty="0" smtClean="0"/>
              <a:t>Parameters </a:t>
            </a:r>
            <a:r>
              <a:rPr lang="en-US" altLang="zh-CN" dirty="0"/>
              <a:t>in </a:t>
            </a:r>
            <a:r>
              <a:rPr lang="en-US" altLang="zh-CN" dirty="0" smtClean="0"/>
              <a:t>‘C3D’  </a:t>
            </a:r>
            <a:r>
              <a:rPr lang="en-US" altLang="zh-CN" dirty="0"/>
              <a:t>are fixed.</a:t>
            </a:r>
          </a:p>
          <a:p>
            <a:pPr lvl="2">
              <a:spcBef>
                <a:spcPts val="1200"/>
              </a:spcBef>
            </a:pPr>
            <a:r>
              <a:rPr lang="en-US" altLang="zh-CN" dirty="0"/>
              <a:t>conv2D and FC are </a:t>
            </a:r>
            <a:r>
              <a:rPr lang="en-US" altLang="zh-CN" dirty="0" smtClean="0"/>
              <a:t>pre-trained </a:t>
            </a:r>
            <a:r>
              <a:rPr lang="en-US" altLang="zh-CN" dirty="0"/>
              <a:t>on </a:t>
            </a:r>
            <a:r>
              <a:rPr lang="en-US" altLang="zh-CN" dirty="0" smtClean="0"/>
              <a:t>the challenge dataset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SoundNet branch</a:t>
            </a:r>
          </a:p>
          <a:p>
            <a:pPr lvl="2">
              <a:spcBef>
                <a:spcPts val="1200"/>
              </a:spcBef>
            </a:pPr>
            <a:r>
              <a:rPr lang="en-US" altLang="zh-CN" dirty="0"/>
              <a:t>Source code: </a:t>
            </a:r>
            <a:r>
              <a:rPr lang="en-US" altLang="zh-CN" dirty="0">
                <a:hlinkClick r:id="rId5"/>
              </a:rPr>
              <a:t>https://github.com/cvondrick/soundnet</a:t>
            </a:r>
            <a:endParaRPr lang="en-US" altLang="zh-CN" dirty="0"/>
          </a:p>
          <a:p>
            <a:pPr lvl="2">
              <a:spcBef>
                <a:spcPts val="1200"/>
              </a:spcBef>
            </a:pPr>
            <a:r>
              <a:rPr lang="en-US" altLang="zh-CN" dirty="0" smtClean="0"/>
              <a:t>Parameters </a:t>
            </a:r>
            <a:r>
              <a:rPr lang="en-US" altLang="zh-CN" dirty="0"/>
              <a:t>in ‘SoundNet ’  are fixed.</a:t>
            </a:r>
          </a:p>
          <a:p>
            <a:pPr lvl="2">
              <a:spcBef>
                <a:spcPts val="1200"/>
              </a:spcBef>
            </a:pPr>
            <a:r>
              <a:rPr lang="en-US" altLang="zh-CN" dirty="0"/>
              <a:t>conv1D and LSTM are pre-trained on the challenge dataset and the </a:t>
            </a:r>
            <a:r>
              <a:rPr lang="en-US" altLang="zh-CN" dirty="0" err="1"/>
              <a:t>eNTERFACE</a:t>
            </a:r>
            <a:r>
              <a:rPr lang="en-US" altLang="zh-CN" dirty="0"/>
              <a:t> dataset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58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 smtClean="0"/>
              <a:t>2.6 </a:t>
            </a:r>
            <a:r>
              <a:rPr lang="en-US" altLang="zh-CN" sz="2800" dirty="0"/>
              <a:t>EmotiW 2017 </a:t>
            </a:r>
            <a:r>
              <a:rPr lang="en-US" altLang="zh-CN" sz="2800" dirty="0" smtClean="0"/>
              <a:t>13</a:t>
            </a:r>
            <a:r>
              <a:rPr lang="en-US" altLang="zh-CN" sz="2800" baseline="30000" dirty="0" smtClean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59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73325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Feature Aggregation</a:t>
            </a:r>
            <a:r>
              <a:rPr lang="en-US" altLang="zh-CN" dirty="0" smtClean="0"/>
              <a:t>: 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FaceNet </a:t>
            </a:r>
            <a:r>
              <a:rPr lang="en-US" altLang="zh-CN" dirty="0" smtClean="0"/>
              <a:t>branch: </a:t>
            </a:r>
            <a:r>
              <a:rPr lang="en-US" altLang="zh-CN" dirty="0" smtClean="0"/>
              <a:t>NetVLAD, </a:t>
            </a:r>
            <a:r>
              <a:rPr lang="en-US" altLang="zh-CN" dirty="0" smtClean="0"/>
              <a:t>aggregated </a:t>
            </a:r>
            <a:r>
              <a:rPr lang="en-US" altLang="zh-CN" dirty="0"/>
              <a:t>representation </a:t>
            </a:r>
            <a:r>
              <a:rPr lang="en-US" altLang="zh-CN" dirty="0" smtClean="0"/>
              <a:t>for 48 </a:t>
            </a:r>
            <a:r>
              <a:rPr lang="en-US" altLang="zh-CN" dirty="0" smtClean="0"/>
              <a:t>frames</a:t>
            </a:r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C3D branch</a:t>
            </a:r>
            <a:r>
              <a:rPr lang="en-US" altLang="zh-CN" dirty="0"/>
              <a:t>: </a:t>
            </a:r>
            <a:r>
              <a:rPr lang="en-US" altLang="zh-CN" dirty="0" smtClean="0"/>
              <a:t>NetVLAD</a:t>
            </a:r>
            <a:r>
              <a:rPr lang="en-US" altLang="zh-CN" dirty="0" smtClean="0"/>
              <a:t>, aggregated </a:t>
            </a:r>
            <a:r>
              <a:rPr lang="en-US" altLang="zh-CN" dirty="0"/>
              <a:t>representation for </a:t>
            </a:r>
            <a:r>
              <a:rPr lang="en-US" altLang="zh-CN" dirty="0" smtClean="0"/>
              <a:t>32 motion </a:t>
            </a:r>
            <a:r>
              <a:rPr lang="en-US" altLang="zh-CN" dirty="0" smtClean="0"/>
              <a:t>features</a:t>
            </a:r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/>
              <a:t>SoundNet </a:t>
            </a:r>
            <a:r>
              <a:rPr lang="en-US" altLang="zh-CN" dirty="0" smtClean="0"/>
              <a:t>branch: no aggregation, only take one second in the middle of the video</a:t>
            </a:r>
          </a:p>
        </p:txBody>
      </p:sp>
    </p:spTree>
    <p:extLst>
      <p:ext uri="{BB962C8B-B14F-4D97-AF65-F5344CB8AC3E}">
        <p14:creationId xmlns:p14="http://schemas.microsoft.com/office/powerpoint/2010/main" val="413540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0405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The Audio-Video Emotion Recognition </a:t>
            </a:r>
            <a:r>
              <a:rPr lang="en-US" altLang="zh-CN" dirty="0"/>
              <a:t>sub-task of the Emotion Recognition in the Wild </a:t>
            </a:r>
            <a:r>
              <a:rPr lang="en-US" altLang="zh-CN" dirty="0" smtClean="0"/>
              <a:t>Challenge (EmotiW) was first organized in 2013.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Targets: Participants should assign one  and only one emotion to each video clip.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The classes are usually the </a:t>
            </a:r>
            <a:r>
              <a:rPr lang="en-US" altLang="zh-CN" dirty="0" smtClean="0"/>
              <a:t>six basic </a:t>
            </a:r>
            <a:r>
              <a:rPr lang="en-US" altLang="zh-CN" dirty="0"/>
              <a:t>emotions i.e., </a:t>
            </a:r>
            <a:r>
              <a:rPr lang="en-US" altLang="zh-CN" dirty="0" smtClean="0"/>
              <a:t>anger</a:t>
            </a:r>
            <a:r>
              <a:rPr lang="en-US" altLang="zh-CN" dirty="0"/>
              <a:t>, disgust, fear, happiness, sadness and surprise, in addition to the neutral </a:t>
            </a:r>
            <a:r>
              <a:rPr lang="en-US" altLang="zh-CN" dirty="0" smtClean="0"/>
              <a:t>class.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5167"/>
            <a:ext cx="3106688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ts val="1200"/>
              </a:spcBef>
            </a:pPr>
            <a:r>
              <a:rPr lang="en-US" altLang="zh-CN" sz="2800" smtClean="0"/>
              <a:t>1. Introduction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3954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42"/>
    </mc:Choice>
    <mc:Fallback>
      <p:transition spd="slow" advTm="22442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 smtClean="0"/>
              <a:t>2.6 </a:t>
            </a:r>
            <a:r>
              <a:rPr lang="en-US" altLang="zh-CN" sz="2800" dirty="0"/>
              <a:t>EmotiW 2017 </a:t>
            </a:r>
            <a:r>
              <a:rPr lang="en-US" altLang="zh-CN" sz="2800" dirty="0" smtClean="0"/>
              <a:t>13</a:t>
            </a:r>
            <a:r>
              <a:rPr lang="en-US" altLang="zh-CN" sz="2800" baseline="30000" dirty="0" smtClean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60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73325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Training: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Two phases: Three branches are trained separately. Then the multi-modal fusion network is trained using the trained branches.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Loss function: the standard and weighted loss function are as follows.</a:t>
            </a:r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b="1" dirty="0" smtClean="0"/>
              <a:t>Targets of weighted </a:t>
            </a:r>
            <a:r>
              <a:rPr lang="en-US" altLang="zh-CN" b="1" dirty="0"/>
              <a:t>loss </a:t>
            </a:r>
            <a:r>
              <a:rPr lang="en-US" altLang="zh-CN" b="1" dirty="0" smtClean="0"/>
              <a:t>function</a:t>
            </a:r>
            <a:r>
              <a:rPr lang="en-US" altLang="zh-CN" dirty="0" smtClean="0"/>
              <a:t>: increase </a:t>
            </a:r>
            <a:r>
              <a:rPr lang="en-US" altLang="zh-CN" dirty="0"/>
              <a:t>the importance of the most frequent </a:t>
            </a:r>
            <a:r>
              <a:rPr lang="en-US" altLang="zh-CN" dirty="0" smtClean="0"/>
              <a:t>classes and </a:t>
            </a:r>
            <a:r>
              <a:rPr lang="en-US" altLang="zh-CN" dirty="0"/>
              <a:t>reduce the importance of the less frequent </a:t>
            </a:r>
            <a:r>
              <a:rPr lang="en-US" altLang="zh-CN" dirty="0" smtClean="0"/>
              <a:t>ones.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52" y="3789040"/>
            <a:ext cx="26003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50940"/>
            <a:ext cx="274320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7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 smtClean="0"/>
              <a:t>2.6 </a:t>
            </a:r>
            <a:r>
              <a:rPr lang="en-US" altLang="zh-CN" sz="2800" dirty="0"/>
              <a:t>EmotiW 2017 </a:t>
            </a:r>
            <a:r>
              <a:rPr lang="en-US" altLang="zh-CN" sz="2800" dirty="0" smtClean="0"/>
              <a:t>13</a:t>
            </a:r>
            <a:r>
              <a:rPr lang="en-US" altLang="zh-CN" sz="2800" baseline="30000" dirty="0" smtClean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61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73325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Result analysis: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‘Average’: The prediction of </a:t>
            </a:r>
            <a:r>
              <a:rPr lang="en-US" altLang="zh-CN" dirty="0"/>
              <a:t>every video is obtained averaging the predictions of its </a:t>
            </a:r>
            <a:r>
              <a:rPr lang="en-US" altLang="zh-CN" dirty="0" smtClean="0"/>
              <a:t>frames.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Multi-modal fusion is essential.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28" y="3238500"/>
            <a:ext cx="7113587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640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87" y="2636912"/>
            <a:ext cx="4608512" cy="182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 smtClean="0"/>
              <a:t>2.6 </a:t>
            </a:r>
            <a:r>
              <a:rPr lang="en-US" altLang="zh-CN" sz="2800" dirty="0"/>
              <a:t>EmotiW 2017 </a:t>
            </a:r>
            <a:r>
              <a:rPr lang="en-US" altLang="zh-CN" sz="2800" dirty="0" smtClean="0"/>
              <a:t>13</a:t>
            </a:r>
            <a:r>
              <a:rPr lang="en-US" altLang="zh-CN" sz="2800" baseline="30000" dirty="0" smtClean="0"/>
              <a:t>th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62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4726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/>
              <a:t>Feature Aggregation</a:t>
            </a:r>
            <a:r>
              <a:rPr lang="en-US" altLang="zh-CN" dirty="0" smtClean="0"/>
              <a:t>: </a:t>
            </a:r>
            <a:r>
              <a:rPr lang="en-US" altLang="zh-CN" dirty="0" smtClean="0"/>
              <a:t>NetVLAD (CVPR2016)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Home Page: </a:t>
            </a:r>
            <a:r>
              <a:rPr lang="en-US" altLang="zh-CN" dirty="0" smtClean="0">
                <a:hlinkClick r:id="rId4"/>
              </a:rPr>
              <a:t>http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www.di.ens.fr/willow/research/netvlad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NetVLAD is a Trainable </a:t>
            </a:r>
            <a:r>
              <a:rPr lang="en-US" altLang="zh-CN" dirty="0" smtClean="0"/>
              <a:t>VLAD, whose cluster centers can be learned.</a:t>
            </a:r>
          </a:p>
        </p:txBody>
      </p:sp>
      <p:pic>
        <p:nvPicPr>
          <p:cNvPr id="15362" name="Picture 2" descr="http://www.di.ens.fr/willow/research/netvlad/images/vlad_cn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47" y="4565928"/>
            <a:ext cx="8928992" cy="174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536" y="62732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Arandjelovic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Relja</a:t>
            </a:r>
            <a:r>
              <a:rPr lang="en-US" altLang="zh-CN" sz="1600" dirty="0"/>
              <a:t> et al. “NetVLAD: CNN Architecture for Weakly Supervised Place Recognition.” </a:t>
            </a:r>
            <a:r>
              <a:rPr lang="en-US" altLang="zh-CN" sz="1600" i="1" dirty="0"/>
              <a:t>2016 IEEE Conference on Computer Vision and Pattern Recognition (CVPR)</a:t>
            </a:r>
            <a:r>
              <a:rPr lang="en-US" altLang="zh-CN" sz="1600" dirty="0"/>
              <a:t>(2016): 5297-5307.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32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63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7992888" cy="482453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/>
              <a:t>解决方法：特征</a:t>
            </a:r>
            <a:r>
              <a:rPr lang="en-US" altLang="zh-CN" dirty="0"/>
              <a:t>+</a:t>
            </a:r>
            <a:r>
              <a:rPr lang="zh-CN" altLang="en-US" dirty="0"/>
              <a:t>分类器</a:t>
            </a:r>
            <a:r>
              <a:rPr lang="en-US" altLang="zh-CN" dirty="0"/>
              <a:t>+</a:t>
            </a:r>
            <a:r>
              <a:rPr lang="zh-CN" altLang="en-US" dirty="0"/>
              <a:t>融合策略</a:t>
            </a:r>
            <a:endParaRPr lang="en-US" altLang="zh-CN" dirty="0"/>
          </a:p>
          <a:p>
            <a:pPr marL="457200" lvl="1" indent="0">
              <a:spcBef>
                <a:spcPts val="1200"/>
              </a:spcBef>
              <a:buNone/>
            </a:pPr>
            <a:endParaRPr lang="zh-CN" altLang="zh-CN" dirty="0"/>
          </a:p>
          <a:p>
            <a:pPr lvl="2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60648"/>
            <a:ext cx="8795320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marL="0" lvl="1" indent="0">
              <a:spcBef>
                <a:spcPts val="1200"/>
              </a:spcBef>
              <a:buNone/>
            </a:pPr>
            <a:r>
              <a:rPr lang="en-US" altLang="zh-CN" sz="2800" dirty="0">
                <a:latin typeface="Arial" pitchFamily="34" charset="0"/>
                <a:ea typeface="+mj-ea"/>
                <a:cs typeface="+mj-cs"/>
              </a:rPr>
              <a:t>2.7 NLPR’s methods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208881" y="1700808"/>
            <a:ext cx="7128792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8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"/>
    </mc:Choice>
    <mc:Fallback xmlns="">
      <p:transition spd="slow" advTm="548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196751"/>
            <a:ext cx="8280920" cy="557918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/>
              <a:t>解决方法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zh-CN" altLang="zh-CN" dirty="0"/>
              <a:t>特征</a:t>
            </a:r>
          </a:p>
          <a:p>
            <a:pPr lvl="1"/>
            <a:r>
              <a:rPr lang="zh-CN" altLang="zh-CN" b="1" dirty="0"/>
              <a:t>音频特征</a:t>
            </a:r>
            <a:r>
              <a:rPr lang="zh-CN" altLang="en-US" b="1" dirty="0"/>
              <a:t>：</a:t>
            </a:r>
            <a:r>
              <a:rPr lang="zh-CN" altLang="zh-CN" dirty="0"/>
              <a:t>包括两个特征集合：</a:t>
            </a:r>
            <a:r>
              <a:rPr lang="en-US" altLang="zh-CN" dirty="0"/>
              <a:t>GEMAPS</a:t>
            </a:r>
            <a:r>
              <a:rPr lang="zh-CN" altLang="zh-CN" dirty="0"/>
              <a:t>和</a:t>
            </a:r>
            <a:r>
              <a:rPr lang="en-US" altLang="zh-CN" dirty="0" err="1"/>
              <a:t>eGemaps</a:t>
            </a:r>
            <a:r>
              <a:rPr lang="zh-CN" altLang="zh-CN" dirty="0"/>
              <a:t>。</a:t>
            </a:r>
            <a:r>
              <a:rPr lang="zh-CN" altLang="en-US" dirty="0"/>
              <a:t>本工作</a:t>
            </a:r>
            <a:r>
              <a:rPr lang="zh-CN" altLang="zh-CN" dirty="0"/>
              <a:t>还基于语音识别系统，对每一帧抽取了瓶颈特征。</a:t>
            </a:r>
            <a:endParaRPr lang="en-US" altLang="zh-CN" b="1" dirty="0"/>
          </a:p>
          <a:p>
            <a:pPr lvl="1"/>
            <a:r>
              <a:rPr lang="zh-CN" altLang="zh-CN" b="1" dirty="0"/>
              <a:t>视频特征</a:t>
            </a:r>
            <a:r>
              <a:rPr lang="zh-CN" altLang="en-US" b="1" dirty="0"/>
              <a:t>：</a:t>
            </a:r>
            <a:r>
              <a:rPr lang="zh-CN" altLang="zh-CN" dirty="0"/>
              <a:t>主要包括</a:t>
            </a:r>
            <a:r>
              <a:rPr lang="en-US" altLang="zh-CN" dirty="0"/>
              <a:t>LBP-TOP</a:t>
            </a:r>
            <a:r>
              <a:rPr lang="zh-CN" altLang="zh-CN" dirty="0"/>
              <a:t>特征</a:t>
            </a:r>
            <a:r>
              <a:rPr lang="zh-CN" altLang="en-US" dirty="0"/>
              <a:t>。本工作还基于</a:t>
            </a:r>
            <a:r>
              <a:rPr lang="zh-CN" altLang="zh-CN" dirty="0"/>
              <a:t>训练好的</a:t>
            </a:r>
            <a:r>
              <a:rPr lang="en-US" altLang="zh-CN" dirty="0"/>
              <a:t>CNNs</a:t>
            </a:r>
            <a:r>
              <a:rPr lang="zh-CN" altLang="en-US" dirty="0"/>
              <a:t>模型，</a:t>
            </a:r>
            <a:r>
              <a:rPr lang="zh-CN" altLang="zh-CN" dirty="0"/>
              <a:t>抽取</a:t>
            </a:r>
            <a:r>
              <a:rPr lang="zh-CN" altLang="en-US" dirty="0"/>
              <a:t>每帧图片的</a:t>
            </a:r>
            <a:r>
              <a:rPr lang="zh-CN" altLang="zh-CN" dirty="0"/>
              <a:t>瓶颈特征。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zh-CN" dirty="0"/>
          </a:p>
          <a:p>
            <a:pPr>
              <a:spcBef>
                <a:spcPts val="1200"/>
              </a:spcBef>
            </a:pPr>
            <a:r>
              <a:rPr lang="zh-CN" altLang="en-US" dirty="0"/>
              <a:t>解决方法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zh-CN" altLang="en-US" dirty="0"/>
              <a:t>分类器</a:t>
            </a:r>
            <a:endParaRPr lang="zh-CN" altLang="zh-CN" dirty="0"/>
          </a:p>
          <a:p>
            <a:pPr lvl="1"/>
            <a:r>
              <a:rPr lang="zh-CN" altLang="en-US" b="1" dirty="0"/>
              <a:t>句子级别分类器：</a:t>
            </a:r>
            <a:r>
              <a:rPr lang="en-US" altLang="zh-CN" dirty="0"/>
              <a:t> SVM</a:t>
            </a:r>
            <a:r>
              <a:rPr lang="zh-CN" altLang="zh-CN" dirty="0"/>
              <a:t>、随机森林</a:t>
            </a:r>
            <a:r>
              <a:rPr lang="zh-CN" altLang="en-US" dirty="0"/>
              <a:t>、</a:t>
            </a:r>
            <a:r>
              <a:rPr lang="en-US" altLang="zh-CN" dirty="0" err="1"/>
              <a:t>Xgboost</a:t>
            </a:r>
            <a:r>
              <a:rPr lang="zh-CN" altLang="en-US" dirty="0"/>
              <a:t>等。</a:t>
            </a:r>
            <a:endParaRPr lang="en-US" altLang="zh-CN" b="1" dirty="0"/>
          </a:p>
          <a:p>
            <a:pPr lvl="1"/>
            <a:r>
              <a:rPr lang="zh-CN" altLang="en-US" b="1" dirty="0"/>
              <a:t>帧级别分类器：</a:t>
            </a:r>
            <a:r>
              <a:rPr lang="zh-CN" altLang="en-US" dirty="0"/>
              <a:t>本工作</a:t>
            </a:r>
            <a:r>
              <a:rPr lang="zh-CN" altLang="zh-CN" dirty="0"/>
              <a:t>比较了多种神经网络分类器</a:t>
            </a:r>
          </a:p>
          <a:p>
            <a:pPr lvl="2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64</a:t>
            </a:fld>
            <a:endParaRPr lang="zh-CN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0648"/>
            <a:ext cx="8795320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marL="0" lvl="1" indent="0">
              <a:spcBef>
                <a:spcPts val="1200"/>
              </a:spcBef>
              <a:buNone/>
            </a:pPr>
            <a:r>
              <a:rPr lang="en-US" altLang="zh-CN" sz="2800" dirty="0">
                <a:latin typeface="Arial" pitchFamily="34" charset="0"/>
                <a:ea typeface="+mj-ea"/>
                <a:cs typeface="+mj-cs"/>
              </a:rPr>
              <a:t>2.7 NLPR’s methods</a:t>
            </a:r>
          </a:p>
        </p:txBody>
      </p:sp>
    </p:spTree>
    <p:extLst>
      <p:ext uri="{BB962C8B-B14F-4D97-AF65-F5344CB8AC3E}">
        <p14:creationId xmlns:p14="http://schemas.microsoft.com/office/powerpoint/2010/main" val="77456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"/>
    </mc:Choice>
    <mc:Fallback xmlns="">
      <p:transition spd="slow" advTm="816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8" y="2096130"/>
            <a:ext cx="2432257" cy="2484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65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7992888" cy="482453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/>
              <a:t>解决方法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zh-CN" altLang="en-US" dirty="0"/>
              <a:t>分类器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zh-CN" altLang="en-US" b="1" dirty="0"/>
              <a:t>帧级别分类器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69" y="2160702"/>
            <a:ext cx="2736304" cy="2420426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82" y="1700808"/>
            <a:ext cx="2866118" cy="2851071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6"/>
          <a:stretch>
            <a:fillRect/>
          </a:stretch>
        </p:blipFill>
        <p:spPr>
          <a:xfrm>
            <a:off x="1185673" y="4725144"/>
            <a:ext cx="3456384" cy="2125161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7"/>
          <a:stretch>
            <a:fillRect/>
          </a:stretch>
        </p:blipFill>
        <p:spPr>
          <a:xfrm>
            <a:off x="4932040" y="4753564"/>
            <a:ext cx="3221216" cy="20598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2026" y="4540478"/>
            <a:ext cx="49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b="1" dirty="0"/>
              <a:t>(a)</a:t>
            </a:r>
          </a:p>
        </p:txBody>
      </p:sp>
      <p:sp>
        <p:nvSpPr>
          <p:cNvPr id="19" name="矩形 18"/>
          <p:cNvSpPr/>
          <p:nvPr/>
        </p:nvSpPr>
        <p:spPr>
          <a:xfrm>
            <a:off x="4572000" y="4581128"/>
            <a:ext cx="49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b="1" dirty="0"/>
              <a:t>(b)</a:t>
            </a:r>
          </a:p>
        </p:txBody>
      </p:sp>
      <p:sp>
        <p:nvSpPr>
          <p:cNvPr id="20" name="矩形 19"/>
          <p:cNvSpPr/>
          <p:nvPr/>
        </p:nvSpPr>
        <p:spPr>
          <a:xfrm>
            <a:off x="7464301" y="4540478"/>
            <a:ext cx="49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b="1" dirty="0"/>
              <a:t>(c)</a:t>
            </a:r>
          </a:p>
        </p:txBody>
      </p:sp>
      <p:sp>
        <p:nvSpPr>
          <p:cNvPr id="21" name="矩形 20"/>
          <p:cNvSpPr/>
          <p:nvPr/>
        </p:nvSpPr>
        <p:spPr>
          <a:xfrm>
            <a:off x="3059832" y="6487958"/>
            <a:ext cx="49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b="1" dirty="0"/>
              <a:t>(d)</a:t>
            </a:r>
          </a:p>
        </p:txBody>
      </p:sp>
      <p:sp>
        <p:nvSpPr>
          <p:cNvPr id="22" name="矩形 21"/>
          <p:cNvSpPr/>
          <p:nvPr/>
        </p:nvSpPr>
        <p:spPr>
          <a:xfrm>
            <a:off x="8151235" y="6441504"/>
            <a:ext cx="49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b="1" dirty="0"/>
              <a:t>(e)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260648"/>
            <a:ext cx="8795320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marL="0" lvl="1" indent="0">
              <a:spcBef>
                <a:spcPts val="1200"/>
              </a:spcBef>
              <a:buNone/>
            </a:pPr>
            <a:r>
              <a:rPr lang="en-US" altLang="zh-CN" sz="2800" dirty="0">
                <a:latin typeface="Arial" pitchFamily="34" charset="0"/>
                <a:ea typeface="+mj-ea"/>
                <a:cs typeface="+mj-cs"/>
              </a:rPr>
              <a:t>2.7 NLPR’s methods</a:t>
            </a:r>
          </a:p>
        </p:txBody>
      </p:sp>
    </p:spTree>
    <p:extLst>
      <p:ext uri="{BB962C8B-B14F-4D97-AF65-F5344CB8AC3E}">
        <p14:creationId xmlns:p14="http://schemas.microsoft.com/office/powerpoint/2010/main" val="381221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"/>
    </mc:Choice>
    <mc:Fallback xmlns="">
      <p:transition spd="slow" advTm="576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7992888" cy="482453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/>
              <a:t>解决方法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zh-CN" altLang="en-US" dirty="0"/>
              <a:t>融合策略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zh-CN" altLang="en-US" dirty="0"/>
              <a:t>参数融合（</a:t>
            </a:r>
            <a:r>
              <a:rPr lang="en-US" altLang="zh-CN" dirty="0"/>
              <a:t>Parameter Fusion</a:t>
            </a:r>
            <a:r>
              <a:rPr lang="zh-CN" altLang="en-US" dirty="0"/>
              <a:t>）：</a:t>
            </a:r>
            <a:r>
              <a:rPr lang="zh-CN" altLang="zh-CN" dirty="0"/>
              <a:t>对于不同的预测结果，采用一个固定系数加权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zh-CN" altLang="en-US" dirty="0"/>
              <a:t>稠密融合（</a:t>
            </a:r>
            <a:r>
              <a:rPr lang="en-US" altLang="zh-CN" dirty="0"/>
              <a:t>Dense Fusion</a:t>
            </a:r>
            <a:r>
              <a:rPr lang="zh-CN" altLang="en-US" dirty="0"/>
              <a:t>）：</a:t>
            </a:r>
            <a:r>
              <a:rPr lang="zh-CN" altLang="zh-CN" dirty="0"/>
              <a:t>不仅考虑了相同类别预测结果之间的影响，同时考虑了不同类别预测结果之间的影响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zh-CN" altLang="en-US" dirty="0"/>
              <a:t>分级融合（</a:t>
            </a:r>
            <a:r>
              <a:rPr lang="en-US" altLang="zh-CN" dirty="0"/>
              <a:t>Hierarchical Fusion</a:t>
            </a:r>
            <a:r>
              <a:rPr lang="zh-CN" altLang="en-US" dirty="0"/>
              <a:t>）：参数融合</a:t>
            </a:r>
            <a:r>
              <a:rPr lang="en-US" altLang="zh-CN" dirty="0"/>
              <a:t>+</a:t>
            </a:r>
            <a:r>
              <a:rPr lang="zh-CN" altLang="en-US" dirty="0"/>
              <a:t>稠密融合</a:t>
            </a:r>
            <a:r>
              <a:rPr lang="zh-CN" altLang="zh-CN" dirty="0"/>
              <a:t>。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66</a:t>
            </a:fld>
            <a:endParaRPr lang="zh-CN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60648"/>
            <a:ext cx="8795320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marL="0" lvl="1" indent="0">
              <a:spcBef>
                <a:spcPts val="1200"/>
              </a:spcBef>
              <a:buNone/>
            </a:pPr>
            <a:r>
              <a:rPr lang="en-US" altLang="zh-CN" sz="2800" dirty="0">
                <a:latin typeface="Arial" pitchFamily="34" charset="0"/>
                <a:ea typeface="+mj-ea"/>
                <a:cs typeface="+mj-cs"/>
              </a:rPr>
              <a:t>2.7 NLPR’s methods</a:t>
            </a:r>
          </a:p>
        </p:txBody>
      </p:sp>
    </p:spTree>
    <p:extLst>
      <p:ext uri="{BB962C8B-B14F-4D97-AF65-F5344CB8AC3E}">
        <p14:creationId xmlns:p14="http://schemas.microsoft.com/office/powerpoint/2010/main" val="41515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"/>
    </mc:Choice>
    <mc:Fallback xmlns="">
      <p:transition spd="slow" advTm="901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67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7992888" cy="482453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/>
              <a:t>实验结果</a:t>
            </a:r>
            <a:r>
              <a:rPr lang="en-US" altLang="zh-CN" dirty="0"/>
              <a:t>:</a:t>
            </a:r>
          </a:p>
          <a:p>
            <a:pPr lvl="1">
              <a:spcBef>
                <a:spcPts val="1200"/>
              </a:spcBef>
            </a:pPr>
            <a:r>
              <a:rPr lang="zh-CN" altLang="zh-CN" b="1" dirty="0"/>
              <a:t>音频特征</a:t>
            </a:r>
            <a:r>
              <a:rPr lang="zh-CN" altLang="en-US" b="1" dirty="0"/>
              <a:t>分类</a:t>
            </a:r>
            <a:r>
              <a:rPr lang="zh-CN" altLang="en-US" dirty="0"/>
              <a:t>：</a:t>
            </a:r>
            <a:r>
              <a:rPr lang="zh-CN" altLang="zh-CN" dirty="0"/>
              <a:t>随机森林</a:t>
            </a:r>
            <a:r>
              <a:rPr lang="zh-CN" altLang="en-US" dirty="0"/>
              <a:t>适用于音频情感分类</a:t>
            </a:r>
            <a:r>
              <a:rPr lang="zh-CN" altLang="zh-CN" dirty="0"/>
              <a:t>。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zh-CN" altLang="en-US" b="1" dirty="0"/>
              <a:t>视频</a:t>
            </a:r>
            <a:r>
              <a:rPr lang="zh-CN" altLang="zh-CN" b="1" dirty="0"/>
              <a:t>特征</a:t>
            </a:r>
            <a:r>
              <a:rPr lang="zh-CN" altLang="en-US" b="1" dirty="0"/>
              <a:t>分类</a:t>
            </a:r>
            <a:endParaRPr lang="en-US" altLang="zh-CN" b="1" dirty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dirty="0"/>
          </a:p>
          <a:p>
            <a:pPr lvl="1">
              <a:spcBef>
                <a:spcPts val="1200"/>
              </a:spcBef>
            </a:pPr>
            <a:endParaRPr lang="en-US" altLang="zh-CN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15265"/>
              </p:ext>
            </p:extLst>
          </p:nvPr>
        </p:nvGraphicFramePr>
        <p:xfrm>
          <a:off x="1979712" y="2307507"/>
          <a:ext cx="5400600" cy="25603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200" dirty="0"/>
                        <a:t>特征</a:t>
                      </a:r>
                      <a:endParaRPr lang="zh-C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200"/>
                        <a:t>准确率（</a:t>
                      </a:r>
                      <a:r>
                        <a:rPr lang="en-US" sz="2400" kern="1200"/>
                        <a:t>%</a:t>
                      </a:r>
                      <a:r>
                        <a:rPr lang="zh-CN" sz="2400" kern="1200"/>
                        <a:t>）</a:t>
                      </a:r>
                      <a:endParaRPr lang="zh-CN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GEMAPS</a:t>
                      </a:r>
                      <a:endParaRPr lang="zh-C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/>
                        <a:t>33.16</a:t>
                      </a:r>
                      <a:endParaRPr lang="zh-CN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/>
                        <a:t>eGEMAPS</a:t>
                      </a:r>
                      <a:endParaRPr lang="zh-CN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/>
                        <a:t>33.76</a:t>
                      </a:r>
                      <a:endParaRPr lang="zh-CN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/>
                        <a:t>Audio_English_Features</a:t>
                      </a:r>
                      <a:endParaRPr lang="zh-C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33.94</a:t>
                      </a:r>
                      <a:endParaRPr lang="zh-C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/>
                        <a:t>Audio_Chinese_Features</a:t>
                      </a:r>
                      <a:endParaRPr lang="zh-CN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200" dirty="0"/>
                        <a:t>36.91</a:t>
                      </a:r>
                      <a:endParaRPr lang="zh-C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xmlns="" id="{8C6A2B7E-8B34-49BA-997F-8B2BAB725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32870"/>
              </p:ext>
            </p:extLst>
          </p:nvPr>
        </p:nvGraphicFramePr>
        <p:xfrm>
          <a:off x="1851112" y="5373216"/>
          <a:ext cx="5441776" cy="12801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135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分类器</a:t>
                      </a:r>
                      <a:endParaRPr lang="zh-C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200" dirty="0"/>
                        <a:t>准确率</a:t>
                      </a:r>
                      <a:r>
                        <a:rPr lang="en-US" sz="2000" kern="1200" dirty="0"/>
                        <a:t>(%)</a:t>
                      </a:r>
                      <a:endParaRPr lang="zh-C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句子级别分类器</a:t>
                      </a:r>
                      <a:endParaRPr lang="zh-C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/>
                        <a:t>38.38</a:t>
                      </a:r>
                      <a:endParaRPr lang="zh-CN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帧级别分类器</a:t>
                      </a:r>
                      <a:endParaRPr lang="zh-C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/>
                        <a:t>39.16</a:t>
                      </a:r>
                      <a:endParaRPr lang="zh-CN" altLang="zh-CN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457200" y="260648"/>
            <a:ext cx="8795320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marL="0" lvl="1" indent="0">
              <a:spcBef>
                <a:spcPts val="1200"/>
              </a:spcBef>
              <a:buNone/>
            </a:pPr>
            <a:r>
              <a:rPr lang="en-US" altLang="zh-CN" sz="2800" dirty="0">
                <a:latin typeface="Arial" pitchFamily="34" charset="0"/>
                <a:ea typeface="+mj-ea"/>
                <a:cs typeface="+mj-cs"/>
              </a:rPr>
              <a:t>2.7 NLPR’s methods</a:t>
            </a:r>
          </a:p>
        </p:txBody>
      </p:sp>
    </p:spTree>
    <p:extLst>
      <p:ext uri="{BB962C8B-B14F-4D97-AF65-F5344CB8AC3E}">
        <p14:creationId xmlns:p14="http://schemas.microsoft.com/office/powerpoint/2010/main" val="34166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"/>
    </mc:Choice>
    <mc:Fallback xmlns="">
      <p:transition spd="slow" advTm="563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68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82453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/>
              <a:t>实验结果</a:t>
            </a:r>
            <a:r>
              <a:rPr lang="en-US" altLang="zh-CN" dirty="0"/>
              <a:t>:</a:t>
            </a:r>
          </a:p>
          <a:p>
            <a:pPr lvl="1">
              <a:spcBef>
                <a:spcPts val="1200"/>
              </a:spcBef>
            </a:pPr>
            <a:r>
              <a:rPr lang="zh-CN" altLang="en-US" b="1" dirty="0"/>
              <a:t>融合策略：</a:t>
            </a:r>
            <a:r>
              <a:rPr lang="zh-CN" altLang="en-US" dirty="0"/>
              <a:t>分级融合</a:t>
            </a:r>
            <a:r>
              <a:rPr lang="zh-CN" altLang="zh-CN" dirty="0"/>
              <a:t>具有一定的优势。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zh-CN" altLang="zh-CN" dirty="0"/>
              <a:t>虽然验证集上提升明显，但是过拟合现象严重。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461311"/>
              </p:ext>
            </p:extLst>
          </p:nvPr>
        </p:nvGraphicFramePr>
        <p:xfrm>
          <a:off x="1043608" y="2780928"/>
          <a:ext cx="6824984" cy="38404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356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0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11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概率集合，融合方式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验证集准确率（</a:t>
                      </a:r>
                      <a:r>
                        <a:rPr lang="en-US" sz="1800" kern="100">
                          <a:effectLst/>
                        </a:rPr>
                        <a:t>%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测试集准确率（</a:t>
                      </a:r>
                      <a:r>
                        <a:rPr lang="en-US" sz="1800" kern="100">
                          <a:effectLst/>
                        </a:rPr>
                        <a:t>%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Selection 1, Parameter Fusion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50.39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45.02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Selection 1, Dense Fusion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53.26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44.87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Selection 2, Dense Fusion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52.48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Selection 3, Dense Fusion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55.09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47.47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Selection 4, Dense Fusion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54.83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1+2+3+4+Hierarchical Fusion 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57.96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48.70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575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1+2+3+4+5+Hierarchical Fusion 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58.49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48.85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1+2+3+4+5+Hierarchical Fusion + cv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62.52</a:t>
                      </a:r>
                      <a:endParaRPr lang="zh-CN" sz="18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51.15</a:t>
                      </a:r>
                      <a:endParaRPr lang="zh-CN" sz="18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457200" y="260648"/>
            <a:ext cx="8795320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marL="0" lvl="1" indent="0">
              <a:spcBef>
                <a:spcPts val="1200"/>
              </a:spcBef>
              <a:buNone/>
            </a:pPr>
            <a:r>
              <a:rPr lang="en-US" altLang="zh-CN" sz="2800" dirty="0">
                <a:latin typeface="Arial" pitchFamily="34" charset="0"/>
                <a:ea typeface="+mj-ea"/>
                <a:cs typeface="+mj-cs"/>
              </a:rPr>
              <a:t>2.7 NLPR’s methods</a:t>
            </a:r>
          </a:p>
        </p:txBody>
      </p:sp>
    </p:spTree>
    <p:extLst>
      <p:ext uri="{BB962C8B-B14F-4D97-AF65-F5344CB8AC3E}">
        <p14:creationId xmlns:p14="http://schemas.microsoft.com/office/powerpoint/2010/main" val="35288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"/>
    </mc:Choice>
    <mc:Fallback xmlns="">
      <p:transition spd="slow" advTm="926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 smtClean="0"/>
              <a:t>3 Trend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69</a:t>
            </a:fld>
            <a:endParaRPr lang="zh-CN" altLang="en-US"/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41190"/>
              </p:ext>
            </p:extLst>
          </p:nvPr>
        </p:nvGraphicFramePr>
        <p:xfrm>
          <a:off x="467544" y="1228328"/>
          <a:ext cx="8280920" cy="39288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2128"/>
                <a:gridCol w="1728192"/>
                <a:gridCol w="1368152"/>
                <a:gridCol w="2304256"/>
                <a:gridCol w="1728192"/>
              </a:tblGrid>
              <a:tr h="5208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Year-Rank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Feature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Classifier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Fusion Method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Highlight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2047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2014-1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HOG, Dense SIFT, DCNN, Audio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Kernel SVM, LR, PLS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Late fusion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Riemannian Manifold 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5118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2014-2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SIFT BOW, PHOG, LBP-TOP, LPQ-TOP, Audio 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SVM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Hierarchical classifier fusion (Late fusion), MKL (feature fusion)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Hierarchical classifier fusion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787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2014-3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HOG-TOP, Audio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SVM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MKL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HOG-TOP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2014-4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Inner face, Audio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ELM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ELM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ELM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54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5167"/>
            <a:ext cx="3106688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ts val="1200"/>
              </a:spcBef>
            </a:pPr>
            <a:r>
              <a:rPr lang="en-US" altLang="zh-CN" sz="2800" smtClean="0"/>
              <a:t>1. Introduction</a:t>
            </a:r>
            <a:endParaRPr lang="en-US" altLang="zh-CN" sz="2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22799"/>
            <a:ext cx="5532647" cy="466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0405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Samples in the database: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1077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39"/>
    </mc:Choice>
    <mc:Fallback>
      <p:transition spd="slow" advTm="13539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002994"/>
              </p:ext>
            </p:extLst>
          </p:nvPr>
        </p:nvGraphicFramePr>
        <p:xfrm>
          <a:off x="539552" y="1322040"/>
          <a:ext cx="8280920" cy="5419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2128"/>
                <a:gridCol w="2232248"/>
                <a:gridCol w="1090464"/>
                <a:gridCol w="1933872"/>
                <a:gridCol w="1872208"/>
              </a:tblGrid>
              <a:tr h="5928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Year-Rank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Feature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Classifier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Fusion Method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Highlight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1010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2015-1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AU-aware facial feature, CNN, Audio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SVM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Late fusion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AU-aware feature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409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2015-2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(Frame feature: SIFT, HOG, LPQ, LBP, LGBP) + (Function: TOP, FUN, FV), Audio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PLS, ELM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Late fusion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GPA based alignment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3070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2015-3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CNN-IRNN, Aggregated CNN, Audio, Activity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MLP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MLP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CNN-RNN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8907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2015-4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SIFT BOW, LBP-TOP, Audio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PLS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Late fusion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2015-5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SPM LBP-TOP, SIFT BOW, CNN, Audio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SVM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softmax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SPM, softmax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/>
              <a:t>3 Trend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6999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271691"/>
              </p:ext>
            </p:extLst>
          </p:nvPr>
        </p:nvGraphicFramePr>
        <p:xfrm>
          <a:off x="467544" y="1228328"/>
          <a:ext cx="8280920" cy="4091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2128"/>
                <a:gridCol w="1584176"/>
                <a:gridCol w="1368152"/>
                <a:gridCol w="2448272"/>
                <a:gridCol w="1728192"/>
              </a:tblGrid>
              <a:tr h="5208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Year-Rank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Feature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Classifier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Fusion Method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Highlight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887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2016-1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CNN-LSTM, C3D, Audio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SVM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Late fusion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CNN-LSTM, C3D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8542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2016-2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HoloNet</a:t>
                      </a:r>
                      <a:r>
                        <a:rPr lang="en-US" sz="2000" kern="100" dirty="0">
                          <a:effectLst/>
                        </a:rPr>
                        <a:t>, Audio, </a:t>
                      </a:r>
                      <a:r>
                        <a:rPr lang="en-US" sz="2000" kern="100" dirty="0" err="1">
                          <a:effectLst/>
                        </a:rPr>
                        <a:t>iDT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SVM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Late fusion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HoloNet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2047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2016-3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CNN-BRNN, AU-aware, Audio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SVM, CNN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Late fusion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CNN-BRNN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2047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2016-3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(Image: CNN) + (Function: STAT)</a:t>
                      </a:r>
                      <a:endParaRPr lang="zh-CN" sz="20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SVM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Feature level fusion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CNN</a:t>
                      </a:r>
                      <a:endParaRPr lang="zh-CN" sz="20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57200" y="275167"/>
            <a:ext cx="4572000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ts val="1200"/>
              </a:spcBef>
            </a:pPr>
            <a:r>
              <a:rPr lang="en-US" altLang="zh-CN" sz="2800" dirty="0"/>
              <a:t>3 Trend</a:t>
            </a:r>
          </a:p>
        </p:txBody>
      </p:sp>
    </p:spTree>
    <p:extLst>
      <p:ext uri="{BB962C8B-B14F-4D97-AF65-F5344CB8AC3E}">
        <p14:creationId xmlns:p14="http://schemas.microsoft.com/office/powerpoint/2010/main" val="7953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202542"/>
              </p:ext>
            </p:extLst>
          </p:nvPr>
        </p:nvGraphicFramePr>
        <p:xfrm>
          <a:off x="251520" y="1213832"/>
          <a:ext cx="8496944" cy="5455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2128"/>
                <a:gridCol w="2448272"/>
                <a:gridCol w="1296144"/>
                <a:gridCol w="1800200"/>
                <a:gridCol w="1800200"/>
              </a:tblGrid>
              <a:tr h="432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Year-Rank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Feature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Classifier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Fusion Method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Highlight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3070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2017-1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image, audio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Image:</a:t>
                      </a:r>
                      <a:r>
                        <a:rPr lang="en-US" sz="1800" kern="100" baseline="0" dirty="0" smtClean="0">
                          <a:effectLst/>
                        </a:rPr>
                        <a:t> </a:t>
                      </a:r>
                      <a:r>
                        <a:rPr lang="en-US" sz="1800" kern="100" dirty="0" smtClean="0">
                          <a:effectLst/>
                        </a:rPr>
                        <a:t>softmax</a:t>
                      </a:r>
                      <a:r>
                        <a:rPr lang="en-US" sz="1800" kern="100" dirty="0">
                          <a:effectLst/>
                        </a:rPr>
                        <a:t>;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Audio:</a:t>
                      </a:r>
                      <a:r>
                        <a:rPr lang="en-US" sz="1800" kern="100" baseline="0" dirty="0" smtClean="0">
                          <a:effectLst/>
                        </a:rPr>
                        <a:t> SVM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Late fusion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SSE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409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2017-2</a:t>
                      </a:r>
                      <a:endParaRPr lang="zh-CN" sz="18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2016-1, </a:t>
                      </a:r>
                      <a:r>
                        <a:rPr lang="en-US" sz="1800" kern="100" dirty="0" smtClean="0">
                          <a:effectLst/>
                        </a:rPr>
                        <a:t>C3D-LSTM, VGG-LSTM,</a:t>
                      </a:r>
                      <a:r>
                        <a:rPr lang="en-US" sz="1800" kern="100" baseline="0" dirty="0" smtClean="0">
                          <a:effectLst/>
                        </a:rPr>
                        <a:t> audio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Softmax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Multiple fusion </a:t>
                      </a:r>
                      <a:r>
                        <a:rPr lang="en-US" sz="1800" kern="100" dirty="0" smtClean="0">
                          <a:effectLst/>
                        </a:rPr>
                        <a:t>methods:</a:t>
                      </a:r>
                      <a:r>
                        <a:rPr lang="en-US" sz="1800" kern="100" baseline="0" dirty="0" smtClean="0">
                          <a:effectLst/>
                        </a:rPr>
                        <a:t> score Tree, ModDrop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Fusion methods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3070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2017-3</a:t>
                      </a:r>
                      <a:endParaRPr lang="zh-CN" sz="18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DenseFace, VGGFace, LBPTOP, MFCCs,</a:t>
                      </a:r>
                      <a:r>
                        <a:rPr lang="en-US" sz="1800" kern="100" baseline="0" dirty="0" smtClean="0">
                          <a:effectLst/>
                        </a:rPr>
                        <a:t> IS10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SVM, RF, </a:t>
                      </a:r>
                      <a:r>
                        <a:rPr lang="en-US" sz="1800" kern="100" dirty="0" smtClean="0">
                          <a:effectLst/>
                        </a:rPr>
                        <a:t>softmax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Early fusion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Utterance-level </a:t>
                      </a:r>
                      <a:r>
                        <a:rPr lang="en-US" sz="1800" kern="100" dirty="0" smtClean="0">
                          <a:effectLst/>
                        </a:rPr>
                        <a:t>encoding: FV, VLAD, </a:t>
                      </a:r>
                      <a:r>
                        <a:rPr lang="en-US" sz="1800" kern="100" dirty="0" err="1" smtClean="0">
                          <a:effectLst/>
                        </a:rPr>
                        <a:t>BoAW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409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2017-4</a:t>
                      </a:r>
                      <a:endParaRPr lang="zh-CN" sz="18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VGG-LSTM, </a:t>
                      </a:r>
                      <a:r>
                        <a:rPr lang="en-US" sz="1800" kern="100" dirty="0" err="1" smtClean="0">
                          <a:effectLst/>
                        </a:rPr>
                        <a:t>Resnet</a:t>
                      </a:r>
                      <a:r>
                        <a:rPr lang="en-US" sz="1800" kern="100" dirty="0" smtClean="0">
                          <a:effectLst/>
                        </a:rPr>
                        <a:t>-LSTM, C3D,</a:t>
                      </a:r>
                      <a:r>
                        <a:rPr lang="en-US" sz="1800" kern="100" baseline="0" dirty="0" smtClean="0">
                          <a:effectLst/>
                        </a:rPr>
                        <a:t> audio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softmax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Late fusion(Reinforcement learning)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end-to-end video features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9212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2017-5</a:t>
                      </a:r>
                      <a:endParaRPr lang="zh-CN" sz="18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C3DA,</a:t>
                      </a:r>
                      <a:r>
                        <a:rPr lang="en-US" altLang="zh-CN" sz="18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S3DAE, Parallel CNN, landmark-based features, multi-CNN for audios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softmax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Late fusion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landmark-based </a:t>
                      </a:r>
                      <a:r>
                        <a:rPr lang="en-US" sz="1800" kern="100" dirty="0" smtClean="0">
                          <a:effectLst/>
                        </a:rPr>
                        <a:t>networks,</a:t>
                      </a:r>
                      <a:r>
                        <a:rPr lang="en-US" sz="1800" kern="100" baseline="0" dirty="0" smtClean="0">
                          <a:effectLst/>
                        </a:rPr>
                        <a:t> multi-</a:t>
                      </a:r>
                      <a:r>
                        <a:rPr lang="en-US" sz="1800" kern="100" dirty="0" smtClean="0">
                          <a:effectLst/>
                        </a:rPr>
                        <a:t>C3D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  <a:tr h="6343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2017-6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FaceNet, C3D, SoundNet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softmax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Model level fusion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NetVLAD</a:t>
                      </a:r>
                      <a:endParaRPr lang="zh-CN" sz="1800" kern="100" dirty="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41877" marR="41877" marT="0" marB="0"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57200" y="275167"/>
            <a:ext cx="4572000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ts val="1200"/>
              </a:spcBef>
            </a:pPr>
            <a:r>
              <a:rPr lang="en-US" altLang="zh-CN" sz="2800" dirty="0"/>
              <a:t>3 Trend</a:t>
            </a:r>
          </a:p>
        </p:txBody>
      </p:sp>
    </p:spTree>
    <p:extLst>
      <p:ext uri="{BB962C8B-B14F-4D97-AF65-F5344CB8AC3E}">
        <p14:creationId xmlns:p14="http://schemas.microsoft.com/office/powerpoint/2010/main" val="21872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 smtClean="0"/>
              <a:t>4 </a:t>
            </a:r>
            <a:r>
              <a:rPr lang="en-US" altLang="zh-CN" sz="2800" dirty="0"/>
              <a:t>Conclusion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73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73325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Feature-level conclusion: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Before </a:t>
            </a:r>
            <a:r>
              <a:rPr lang="en-US" altLang="zh-CN" dirty="0"/>
              <a:t>2016, many handcraft features were utilized. HOG, LBP, LPQ and SIFT are the most common features. Those features are always combined with TOP, FUN, SPM and </a:t>
            </a:r>
            <a:r>
              <a:rPr lang="en-US" altLang="zh-CN" dirty="0" smtClean="0"/>
              <a:t>BOF </a:t>
            </a:r>
            <a:r>
              <a:rPr lang="en-US" altLang="zh-CN" dirty="0"/>
              <a:t>method to take the temporal information into account</a:t>
            </a:r>
            <a:r>
              <a:rPr lang="en-US" altLang="zh-CN" dirty="0" smtClean="0"/>
              <a:t>.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Now the deep neural networks generate many state-of-the-art performances in many fields. Many handcraft features are replaced by DNNs features in emotion recognition. Architecture like CNN-BLSTM is wildly utilized</a:t>
            </a:r>
            <a:r>
              <a:rPr lang="en-US" altLang="zh-CN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Multi-modal fusion </a:t>
            </a:r>
            <a:r>
              <a:rPr lang="en-US" altLang="zh-CN" dirty="0"/>
              <a:t>conclusion: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The most common fusion method is past EmotiW challenge is </a:t>
            </a:r>
            <a:r>
              <a:rPr lang="en-US" altLang="zh-CN" dirty="0" smtClean="0"/>
              <a:t>the late fusion.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9136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4572000" cy="655562"/>
          </a:xfrm>
        </p:spPr>
        <p:txBody>
          <a:bodyPr/>
          <a:lstStyle/>
          <a:p>
            <a:pPr lvl="0" algn="l">
              <a:spcBef>
                <a:spcPts val="1200"/>
              </a:spcBef>
            </a:pPr>
            <a:r>
              <a:rPr lang="en-US" altLang="zh-CN" sz="2800" dirty="0" smtClean="0"/>
              <a:t>4 </a:t>
            </a:r>
            <a:r>
              <a:rPr lang="en-US" altLang="zh-CN" sz="2800" dirty="0"/>
              <a:t>Conclusion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74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733256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How to aggregate frame-level information into video-level information?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Statistic Functions </a:t>
            </a:r>
            <a:r>
              <a:rPr lang="en-US" altLang="zh-CN" dirty="0" smtClean="0"/>
              <a:t>, VLAD, BoF, FV, NetVLAD, LSTM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How </a:t>
            </a:r>
            <a:r>
              <a:rPr lang="en-US" altLang="zh-CN" dirty="0" smtClean="0"/>
              <a:t>many frames can represent a video?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Random 16 consecutive frames, 40 frames, 48 frames, all frames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How to generate end-to-end spatial-temporal representation? 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CNN-LSTM, C3D, C3D-LSTM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How to alleviate overfitting problems?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Model level (less trainable parameters and simple architecture), data level(more data with correlated annotation methods)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What other information </a:t>
            </a:r>
            <a:r>
              <a:rPr lang="en-US" altLang="zh-CN" dirty="0" smtClean="0"/>
              <a:t>should be considered?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Scene description, ASR results, movie type, speaker-age, speaker-gender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514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7551" y="2266618"/>
            <a:ext cx="2609176" cy="160813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5000" dirty="0" smtClean="0"/>
              <a:t>Thanks</a:t>
            </a:r>
            <a:r>
              <a:rPr lang="zh-CN" altLang="en-US" sz="5000" dirty="0" smtClean="0"/>
              <a:t>！</a:t>
            </a:r>
            <a:endParaRPr lang="en-US" altLang="zh-CN" sz="5000" dirty="0" smtClean="0"/>
          </a:p>
          <a:p>
            <a:pPr algn="ctr"/>
            <a:r>
              <a:rPr lang="en-US" altLang="zh-CN" sz="5000" dirty="0" smtClean="0"/>
              <a:t>Q&amp;A</a:t>
            </a:r>
            <a:endParaRPr lang="zh-CN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23904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6"/>
    </mc:Choice>
    <mc:Fallback xmlns="">
      <p:transition spd="slow" advTm="2500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91264" cy="500160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The best result in previous years.</a:t>
            </a:r>
            <a:endParaRPr lang="en-US" altLang="zh-C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5167"/>
            <a:ext cx="3106688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algn="l">
              <a:spcBef>
                <a:spcPts val="1200"/>
              </a:spcBef>
            </a:pPr>
            <a:r>
              <a:rPr lang="en-US" altLang="zh-CN" sz="2800" smtClean="0"/>
              <a:t>1. Introduction</a:t>
            </a:r>
            <a:endParaRPr lang="en-US" altLang="zh-CN" sz="2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511546"/>
              </p:ext>
            </p:extLst>
          </p:nvPr>
        </p:nvGraphicFramePr>
        <p:xfrm>
          <a:off x="1547664" y="2492896"/>
          <a:ext cx="60960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Challenges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Accuracy (%)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EmotiW2013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41.03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 smtClean="0"/>
                        <a:t>EmotiW2014</a:t>
                      </a:r>
                      <a:endParaRPr lang="zh-CN" altLang="en-US" sz="2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50.37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 smtClean="0"/>
                        <a:t>EmotiW2015</a:t>
                      </a:r>
                      <a:endParaRPr lang="zh-CN" altLang="en-US" sz="2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53.80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 smtClean="0"/>
                        <a:t>EmotiW2016</a:t>
                      </a:r>
                      <a:endParaRPr lang="zh-CN" altLang="en-US" sz="2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59.02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 smtClean="0"/>
                        <a:t>EmotiW2017</a:t>
                      </a:r>
                      <a:endParaRPr lang="zh-CN" altLang="en-US" sz="2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60.34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37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0"/>
    </mc:Choice>
    <mc:Fallback>
      <p:transition spd="slow" advTm="188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50F3-3506-4728-BBC4-1992B8263B99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91264" cy="500160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2.1 EmotiW 2017 1</a:t>
            </a:r>
            <a:r>
              <a:rPr lang="en-US" altLang="zh-CN" baseline="30000" dirty="0" smtClean="0"/>
              <a:t>st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2.2 </a:t>
            </a:r>
            <a:r>
              <a:rPr lang="en-US" altLang="zh-CN" dirty="0"/>
              <a:t>EmotiW 2017 </a:t>
            </a:r>
            <a:r>
              <a:rPr lang="en-US" altLang="zh-CN" dirty="0" smtClean="0"/>
              <a:t>4</a:t>
            </a:r>
            <a:r>
              <a:rPr lang="en-US" altLang="zh-CN" baseline="30000" dirty="0" smtClean="0"/>
              <a:t>th</a:t>
            </a:r>
            <a:endParaRPr lang="en-US" altLang="zh-CN" baseline="30000" dirty="0"/>
          </a:p>
          <a:p>
            <a:pPr>
              <a:spcBef>
                <a:spcPts val="1200"/>
              </a:spcBef>
            </a:pPr>
            <a:r>
              <a:rPr lang="en-US" altLang="zh-CN" dirty="0" smtClean="0"/>
              <a:t>2.3 </a:t>
            </a:r>
            <a:r>
              <a:rPr lang="en-US" altLang="zh-CN" dirty="0"/>
              <a:t>EmotiW 2017 </a:t>
            </a:r>
            <a:r>
              <a:rPr lang="en-US" altLang="zh-CN" dirty="0" smtClean="0"/>
              <a:t>5</a:t>
            </a:r>
            <a:r>
              <a:rPr lang="en-US" altLang="zh-CN" baseline="30000" dirty="0" smtClean="0"/>
              <a:t>th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2.4 </a:t>
            </a:r>
            <a:r>
              <a:rPr lang="en-US" altLang="zh-CN" dirty="0"/>
              <a:t>EmotiW 2017 </a:t>
            </a:r>
            <a:r>
              <a:rPr lang="en-US" altLang="zh-CN" dirty="0" smtClean="0"/>
              <a:t>6</a:t>
            </a:r>
            <a:r>
              <a:rPr lang="en-US" altLang="zh-CN" baseline="30000" dirty="0" smtClean="0"/>
              <a:t>th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2.5 </a:t>
            </a:r>
            <a:r>
              <a:rPr lang="en-US" altLang="zh-CN" dirty="0"/>
              <a:t>EmotiW 2017 </a:t>
            </a:r>
            <a:r>
              <a:rPr lang="en-US" altLang="zh-CN" dirty="0" smtClean="0"/>
              <a:t>7</a:t>
            </a:r>
            <a:r>
              <a:rPr lang="en-US" altLang="zh-CN" baseline="30000" dirty="0" smtClean="0"/>
              <a:t>th</a:t>
            </a:r>
            <a:endParaRPr lang="en-US" altLang="zh-CN" baseline="30000" dirty="0"/>
          </a:p>
          <a:p>
            <a:pPr>
              <a:spcBef>
                <a:spcPts val="1200"/>
              </a:spcBef>
            </a:pPr>
            <a:r>
              <a:rPr lang="en-US" altLang="zh-CN" dirty="0" smtClean="0"/>
              <a:t>2.6 </a:t>
            </a:r>
            <a:r>
              <a:rPr lang="en-US" altLang="zh-CN" dirty="0"/>
              <a:t>EmotiW 2017 </a:t>
            </a:r>
            <a:r>
              <a:rPr lang="en-US" altLang="zh-CN" dirty="0" smtClean="0"/>
              <a:t>13</a:t>
            </a:r>
            <a:r>
              <a:rPr lang="en-US" altLang="zh-CN" baseline="30000" dirty="0" smtClean="0"/>
              <a:t>th</a:t>
            </a:r>
            <a:endParaRPr lang="en-US" altLang="zh-CN" baseline="30000" dirty="0"/>
          </a:p>
          <a:p>
            <a:pPr>
              <a:spcBef>
                <a:spcPts val="1200"/>
              </a:spcBef>
            </a:pPr>
            <a:r>
              <a:rPr lang="en-US" altLang="zh-CN" dirty="0" smtClean="0"/>
              <a:t>2.7 NLPR’s methods 11</a:t>
            </a:r>
            <a:r>
              <a:rPr lang="en-US" altLang="zh-CN" baseline="30000" dirty="0" smtClean="0"/>
              <a:t>th</a:t>
            </a:r>
            <a:endParaRPr lang="en-US" altLang="zh-CN" baseline="30000" dirty="0"/>
          </a:p>
          <a:p>
            <a:pPr>
              <a:spcBef>
                <a:spcPts val="1200"/>
              </a:spcBef>
            </a:pPr>
            <a:endParaRPr lang="en-US" altLang="zh-CN" baseline="30000" dirty="0"/>
          </a:p>
          <a:p>
            <a:pPr>
              <a:spcBef>
                <a:spcPts val="1200"/>
              </a:spcBef>
            </a:pPr>
            <a:endParaRPr lang="en-US" altLang="zh-CN" baseline="30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5167"/>
            <a:ext cx="3106688" cy="65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lvl="0" algn="l">
              <a:spcBef>
                <a:spcPts val="1200"/>
              </a:spcBef>
            </a:pPr>
            <a:r>
              <a:rPr lang="en-US" altLang="zh-CN" sz="2800" dirty="0"/>
              <a:t>2. Methods</a:t>
            </a:r>
          </a:p>
        </p:txBody>
      </p:sp>
    </p:spTree>
    <p:extLst>
      <p:ext uri="{BB962C8B-B14F-4D97-AF65-F5344CB8AC3E}">
        <p14:creationId xmlns:p14="http://schemas.microsoft.com/office/powerpoint/2010/main" val="81380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75"/>
    </mc:Choice>
    <mc:Fallback>
      <p:transition spd="slow" advTm="23675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4976</TotalTime>
  <Words>3179</Words>
  <Application>Microsoft Office PowerPoint</Application>
  <PresentationFormat>全屏显示(4:3)</PresentationFormat>
  <Paragraphs>696</Paragraphs>
  <Slides>75</Slides>
  <Notes>49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77" baseType="lpstr">
      <vt:lpstr>Office 主题</vt:lpstr>
      <vt:lpstr>Equation</vt:lpstr>
      <vt:lpstr>PowerPoint 演示文稿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2.1 EmotiW 2017 1st</vt:lpstr>
      <vt:lpstr>2.1 EmotiW 2017 1st</vt:lpstr>
      <vt:lpstr>2.1 EmotiW 2017 1st</vt:lpstr>
      <vt:lpstr>2.1 EmotiW 2017 1st</vt:lpstr>
      <vt:lpstr>2.1 EmotiW 2017 1st</vt:lpstr>
      <vt:lpstr>2.1 EmotiW 2017 1st</vt:lpstr>
      <vt:lpstr>2.1 EmotiW 2017 1st</vt:lpstr>
      <vt:lpstr>2.2 EmotiW 2017 4th</vt:lpstr>
      <vt:lpstr>2.2 EmotiW 2017 4th</vt:lpstr>
      <vt:lpstr>2.2 EmotiW 2017 4th</vt:lpstr>
      <vt:lpstr>2.2 EmotiW 2017 4th</vt:lpstr>
      <vt:lpstr>2.2 EmotiW 2017 4th</vt:lpstr>
      <vt:lpstr>2.2 EmotiW 2017 4th</vt:lpstr>
      <vt:lpstr>2.2 EmotiW 2017 4th</vt:lpstr>
      <vt:lpstr>2.2 EmotiW 2017 4th</vt:lpstr>
      <vt:lpstr>2.2 EmotiW 2017 4th</vt:lpstr>
      <vt:lpstr>2.2 EmotiW 2017 4th</vt:lpstr>
      <vt:lpstr>2.2 EmotiW 2017 4th</vt:lpstr>
      <vt:lpstr>2.3 EmotiW 2017 5th</vt:lpstr>
      <vt:lpstr>2.3 EmotiW 2017 5th</vt:lpstr>
      <vt:lpstr>2.3 EmotiW 2017 5th</vt:lpstr>
      <vt:lpstr>2.3 EmotiW 2017 5th</vt:lpstr>
      <vt:lpstr>2.3 EmotiW 2017 5th</vt:lpstr>
      <vt:lpstr>2.3 EmotiW 2017 5th</vt:lpstr>
      <vt:lpstr>2.3 EmotiW 2017 5th</vt:lpstr>
      <vt:lpstr>2.3 EmotiW 2017 5th</vt:lpstr>
      <vt:lpstr>2.3 EmotiW 2017 5th</vt:lpstr>
      <vt:lpstr>2.3 EmotiW 2017 5th</vt:lpstr>
      <vt:lpstr>2.3 EmotiW 2017 5th</vt:lpstr>
      <vt:lpstr>2.4 EmotiW 2017 6th</vt:lpstr>
      <vt:lpstr>2.4 EmotiW 2017 6th</vt:lpstr>
      <vt:lpstr>2.4 EmotiW 2017 6th</vt:lpstr>
      <vt:lpstr>2.4 EmotiW 2017 6th</vt:lpstr>
      <vt:lpstr>2.4 EmotiW 2017 6th</vt:lpstr>
      <vt:lpstr>2.4 EmotiW 2017 6th</vt:lpstr>
      <vt:lpstr>2.4 EmotiW 2017 6th</vt:lpstr>
      <vt:lpstr>2.4 EmotiW 2017 6th</vt:lpstr>
      <vt:lpstr>2.5 EmotiW 2017 7th</vt:lpstr>
      <vt:lpstr>2.5 EmotiW 2017 7th</vt:lpstr>
      <vt:lpstr>2.5 EmotiW 2017 7th</vt:lpstr>
      <vt:lpstr>2.5 EmotiW 2017 7th</vt:lpstr>
      <vt:lpstr>2.5 EmotiW 2017 7th</vt:lpstr>
      <vt:lpstr>2.5 EmotiW 2017 7th</vt:lpstr>
      <vt:lpstr>2.5 EmotiW 2017 7th</vt:lpstr>
      <vt:lpstr>2.5 EmotiW 2017 7th</vt:lpstr>
      <vt:lpstr>2.5 EmotiW 2017 7th</vt:lpstr>
      <vt:lpstr>2.6 EmotiW 2017 13th</vt:lpstr>
      <vt:lpstr>2.6 EmotiW 2017 13th</vt:lpstr>
      <vt:lpstr>2.6 EmotiW 2017 13th</vt:lpstr>
      <vt:lpstr>2.6 EmotiW 2017 13th</vt:lpstr>
      <vt:lpstr>2.6 EmotiW 2017 13th</vt:lpstr>
      <vt:lpstr>2.6 EmotiW 2017 13th</vt:lpstr>
      <vt:lpstr>2.6 EmotiW 2017 13th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 Trend</vt:lpstr>
      <vt:lpstr>3 Trend</vt:lpstr>
      <vt:lpstr>PowerPoint 演示文稿</vt:lpstr>
      <vt:lpstr>PowerPoint 演示文稿</vt:lpstr>
      <vt:lpstr>4 Conclusion</vt:lpstr>
      <vt:lpstr>4 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895</cp:revision>
  <dcterms:created xsi:type="dcterms:W3CDTF">2017-11-06T01:15:34Z</dcterms:created>
  <dcterms:modified xsi:type="dcterms:W3CDTF">2018-04-10T15:12:59Z</dcterms:modified>
</cp:coreProperties>
</file>